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7" r:id="rId2"/>
    <p:sldId id="363" r:id="rId3"/>
    <p:sldId id="371" r:id="rId4"/>
    <p:sldId id="369" r:id="rId5"/>
    <p:sldId id="368" r:id="rId6"/>
    <p:sldId id="260" r:id="rId7"/>
    <p:sldId id="334" r:id="rId8"/>
    <p:sldId id="359" r:id="rId9"/>
    <p:sldId id="360" r:id="rId10"/>
    <p:sldId id="361" r:id="rId11"/>
    <p:sldId id="323" r:id="rId12"/>
    <p:sldId id="342" r:id="rId13"/>
    <p:sldId id="343" r:id="rId14"/>
    <p:sldId id="314" r:id="rId15"/>
    <p:sldId id="364" r:id="rId16"/>
    <p:sldId id="367" r:id="rId17"/>
    <p:sldId id="327" r:id="rId18"/>
    <p:sldId id="352" r:id="rId19"/>
    <p:sldId id="365" r:id="rId20"/>
    <p:sldId id="370" r:id="rId21"/>
    <p:sldId id="366" r:id="rId22"/>
    <p:sldId id="309" r:id="rId23"/>
    <p:sldId id="349" r:id="rId24"/>
  </p:sldIdLst>
  <p:sldSz cx="12188825" cy="6858000"/>
  <p:notesSz cx="6858000" cy="9144000"/>
  <p:defaultTextStyle>
    <a:defPPr>
      <a:defRPr lang="en-US"/>
    </a:defPPr>
    <a:lvl1pPr algn="l" defTabSz="1085661" rtl="0" eaLnBrk="0" fontAlgn="base" hangingPunct="0">
      <a:spcBef>
        <a:spcPct val="0"/>
      </a:spcBef>
      <a:spcAft>
        <a:spcPct val="0"/>
      </a:spcAft>
      <a:defRPr sz="2133" kern="1200">
        <a:solidFill>
          <a:schemeClr val="tx1"/>
        </a:solidFill>
        <a:latin typeface="Calibri" pitchFamily="34" charset="0"/>
        <a:ea typeface="MS PGothic" pitchFamily="34" charset="-128"/>
        <a:cs typeface="+mn-cs"/>
      </a:defRPr>
    </a:lvl1pPr>
    <a:lvl2pPr marL="541772" indent="-160839" algn="l" defTabSz="1085661" rtl="0" eaLnBrk="0" fontAlgn="base" hangingPunct="0">
      <a:spcBef>
        <a:spcPct val="0"/>
      </a:spcBef>
      <a:spcAft>
        <a:spcPct val="0"/>
      </a:spcAft>
      <a:defRPr sz="2133" kern="1200">
        <a:solidFill>
          <a:schemeClr val="tx1"/>
        </a:solidFill>
        <a:latin typeface="Calibri" pitchFamily="34" charset="0"/>
        <a:ea typeface="MS PGothic" pitchFamily="34" charset="-128"/>
        <a:cs typeface="+mn-cs"/>
      </a:defRPr>
    </a:lvl2pPr>
    <a:lvl3pPr marL="1085661" indent="-323794" algn="l" defTabSz="1085661" rtl="0" eaLnBrk="0" fontAlgn="base" hangingPunct="0">
      <a:spcBef>
        <a:spcPct val="0"/>
      </a:spcBef>
      <a:spcAft>
        <a:spcPct val="0"/>
      </a:spcAft>
      <a:defRPr sz="2133" kern="1200">
        <a:solidFill>
          <a:schemeClr val="tx1"/>
        </a:solidFill>
        <a:latin typeface="Calibri" pitchFamily="34" charset="0"/>
        <a:ea typeface="MS PGothic" pitchFamily="34" charset="-128"/>
        <a:cs typeface="+mn-cs"/>
      </a:defRPr>
    </a:lvl3pPr>
    <a:lvl4pPr marL="1631665" indent="-488865" algn="l" defTabSz="1085661" rtl="0" eaLnBrk="0" fontAlgn="base" hangingPunct="0">
      <a:spcBef>
        <a:spcPct val="0"/>
      </a:spcBef>
      <a:spcAft>
        <a:spcPct val="0"/>
      </a:spcAft>
      <a:defRPr sz="2133" kern="1200">
        <a:solidFill>
          <a:schemeClr val="tx1"/>
        </a:solidFill>
        <a:latin typeface="Calibri" pitchFamily="34" charset="0"/>
        <a:ea typeface="MS PGothic" pitchFamily="34" charset="-128"/>
        <a:cs typeface="+mn-cs"/>
      </a:defRPr>
    </a:lvl4pPr>
    <a:lvl5pPr marL="2175553" indent="-651819" algn="l" defTabSz="1085661" rtl="0" eaLnBrk="0" fontAlgn="base" hangingPunct="0">
      <a:spcBef>
        <a:spcPct val="0"/>
      </a:spcBef>
      <a:spcAft>
        <a:spcPct val="0"/>
      </a:spcAft>
      <a:defRPr sz="2133" kern="1200">
        <a:solidFill>
          <a:schemeClr val="tx1"/>
        </a:solidFill>
        <a:latin typeface="Calibri" pitchFamily="34" charset="0"/>
        <a:ea typeface="MS PGothic" pitchFamily="34" charset="-128"/>
        <a:cs typeface="+mn-cs"/>
      </a:defRPr>
    </a:lvl5pPr>
    <a:lvl6pPr marL="3047467" algn="l" defTabSz="1218987" rtl="0" eaLnBrk="1" latinLnBrk="0" hangingPunct="1">
      <a:defRPr sz="2133" kern="1200">
        <a:solidFill>
          <a:schemeClr val="tx1"/>
        </a:solidFill>
        <a:latin typeface="Calibri" pitchFamily="34" charset="0"/>
        <a:ea typeface="MS PGothic" pitchFamily="34" charset="-128"/>
        <a:cs typeface="+mn-cs"/>
      </a:defRPr>
    </a:lvl6pPr>
    <a:lvl7pPr marL="3656960" algn="l" defTabSz="1218987" rtl="0" eaLnBrk="1" latinLnBrk="0" hangingPunct="1">
      <a:defRPr sz="2133" kern="1200">
        <a:solidFill>
          <a:schemeClr val="tx1"/>
        </a:solidFill>
        <a:latin typeface="Calibri" pitchFamily="34" charset="0"/>
        <a:ea typeface="MS PGothic" pitchFamily="34" charset="-128"/>
        <a:cs typeface="+mn-cs"/>
      </a:defRPr>
    </a:lvl7pPr>
    <a:lvl8pPr marL="4266453" algn="l" defTabSz="1218987" rtl="0" eaLnBrk="1" latinLnBrk="0" hangingPunct="1">
      <a:defRPr sz="2133" kern="1200">
        <a:solidFill>
          <a:schemeClr val="tx1"/>
        </a:solidFill>
        <a:latin typeface="Calibri" pitchFamily="34" charset="0"/>
        <a:ea typeface="MS PGothic" pitchFamily="34" charset="-128"/>
        <a:cs typeface="+mn-cs"/>
      </a:defRPr>
    </a:lvl8pPr>
    <a:lvl9pPr marL="4875947" algn="l" defTabSz="1218987" rtl="0" eaLnBrk="1" latinLnBrk="0" hangingPunct="1">
      <a:defRPr sz="2133"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28F"/>
    <a:srgbClr val="F0991F"/>
    <a:srgbClr val="45C0C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30"/>
    <p:restoredTop sz="76379" autoAdjust="0"/>
  </p:normalViewPr>
  <p:slideViewPr>
    <p:cSldViewPr>
      <p:cViewPr varScale="1">
        <p:scale>
          <a:sx n="69" d="100"/>
          <a:sy n="69" d="100"/>
        </p:scale>
        <p:origin x="342" y="63"/>
      </p:cViewPr>
      <p:guideLst>
        <p:guide orient="horz" pos="2160"/>
        <p:guide pos="3839"/>
      </p:guideLst>
    </p:cSldViewPr>
  </p:slideViewPr>
  <p:notesTextViewPr>
    <p:cViewPr>
      <p:scale>
        <a:sx n="1" d="1"/>
        <a:sy n="1" d="1"/>
      </p:scale>
      <p:origin x="0" y="0"/>
    </p:cViewPr>
  </p:notesTextViewPr>
  <p:notesViewPr>
    <p:cSldViewPr>
      <p:cViewPr varScale="1">
        <p:scale>
          <a:sx n="69" d="100"/>
          <a:sy n="69" d="100"/>
        </p:scale>
        <p:origin x="2568" y="2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815578" eaLnBrk="1" hangingPunct="1">
              <a:defRPr sz="120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4FFD39CC-39B6-4B6B-BDED-50D76F255AB0}" type="datetimeFigureOut">
              <a:rPr lang="en-US" altLang="en-US"/>
              <a:pPr>
                <a:defRPr/>
              </a:pPr>
              <a:t>8/27/2019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815578" eaLnBrk="1" hangingPunct="1">
              <a:defRPr sz="1200">
                <a:latin typeface="Calibri"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6141090B-E10C-4134-AD00-696141F3F718}" type="slidenum">
              <a:rPr lang="en-US" altLang="en-US"/>
              <a:pPr>
                <a:defRPr/>
              </a:pPr>
              <a:t>‹#›</a:t>
            </a:fld>
            <a:endParaRPr lang="en-US" altLang="en-US"/>
          </a:p>
        </p:txBody>
      </p:sp>
    </p:spTree>
    <p:extLst>
      <p:ext uri="{BB962C8B-B14F-4D97-AF65-F5344CB8AC3E}">
        <p14:creationId xmlns:p14="http://schemas.microsoft.com/office/powerpoint/2010/main" val="306775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815578" eaLnBrk="1" hangingPunct="1">
              <a:defRPr sz="1200">
                <a:latin typeface="Calibri" pitchFamily="34" charset="0"/>
                <a:ea typeface="+mn-ea"/>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9D08B957-A12A-4570-93ED-69F245D773F6}" type="datetimeFigureOut">
              <a:rPr lang="en-CA" altLang="en-US"/>
              <a:pPr>
                <a:defRPr/>
              </a:pPr>
              <a:t>2019-08-27</a:t>
            </a:fld>
            <a:endParaRPr lang="en-CA"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815578" eaLnBrk="1" hangingPunct="1">
              <a:defRPr sz="1200">
                <a:latin typeface="Calibri" pitchFamily="34" charset="0"/>
                <a:ea typeface="+mn-ea"/>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8D0AE93F-73E1-4AF5-AA2B-CB9F7D6B2B1D}" type="slidenum">
              <a:rPr lang="en-CA" altLang="en-US"/>
              <a:pPr>
                <a:defRPr/>
              </a:pPr>
              <a:t>‹#›</a:t>
            </a:fld>
            <a:endParaRPr lang="en-CA" altLang="en-US"/>
          </a:p>
        </p:txBody>
      </p:sp>
    </p:spTree>
    <p:extLst>
      <p:ext uri="{BB962C8B-B14F-4D97-AF65-F5344CB8AC3E}">
        <p14:creationId xmlns:p14="http://schemas.microsoft.com/office/powerpoint/2010/main" val="3340948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66" kern="1200">
        <a:solidFill>
          <a:schemeClr val="tx1"/>
        </a:solidFill>
        <a:latin typeface="+mn-lt"/>
        <a:ea typeface="MS PGothic" panose="020B0600070205080204" pitchFamily="34" charset="-128"/>
        <a:cs typeface="MS PGothic" charset="0"/>
      </a:defRPr>
    </a:lvl1pPr>
    <a:lvl2pPr marL="380933" algn="l" rtl="0" eaLnBrk="0" fontAlgn="base" hangingPunct="0">
      <a:spcBef>
        <a:spcPct val="30000"/>
      </a:spcBef>
      <a:spcAft>
        <a:spcPct val="0"/>
      </a:spcAft>
      <a:defRPr sz="1066" kern="1200">
        <a:solidFill>
          <a:schemeClr val="tx1"/>
        </a:solidFill>
        <a:latin typeface="+mn-lt"/>
        <a:ea typeface="MS PGothic" panose="020B0600070205080204" pitchFamily="34" charset="-128"/>
        <a:cs typeface="MS PGothic" charset="0"/>
      </a:defRPr>
    </a:lvl2pPr>
    <a:lvl3pPr marL="761867" algn="l" rtl="0" eaLnBrk="0" fontAlgn="base" hangingPunct="0">
      <a:spcBef>
        <a:spcPct val="30000"/>
      </a:spcBef>
      <a:spcAft>
        <a:spcPct val="0"/>
      </a:spcAft>
      <a:defRPr sz="1066" kern="1200">
        <a:solidFill>
          <a:schemeClr val="tx1"/>
        </a:solidFill>
        <a:latin typeface="+mn-lt"/>
        <a:ea typeface="MS PGothic" panose="020B0600070205080204" pitchFamily="34" charset="-128"/>
        <a:cs typeface="MS PGothic" charset="0"/>
      </a:defRPr>
    </a:lvl3pPr>
    <a:lvl4pPr marL="1142800" algn="l" rtl="0" eaLnBrk="0" fontAlgn="base" hangingPunct="0">
      <a:spcBef>
        <a:spcPct val="30000"/>
      </a:spcBef>
      <a:spcAft>
        <a:spcPct val="0"/>
      </a:spcAft>
      <a:defRPr sz="1066" kern="1200">
        <a:solidFill>
          <a:schemeClr val="tx1"/>
        </a:solidFill>
        <a:latin typeface="+mn-lt"/>
        <a:ea typeface="MS PGothic" panose="020B0600070205080204" pitchFamily="34" charset="-128"/>
        <a:cs typeface="MS PGothic" charset="0"/>
      </a:defRPr>
    </a:lvl4pPr>
    <a:lvl5pPr marL="1523733" algn="l" rtl="0" eaLnBrk="0" fontAlgn="base" hangingPunct="0">
      <a:spcBef>
        <a:spcPct val="30000"/>
      </a:spcBef>
      <a:spcAft>
        <a:spcPct val="0"/>
      </a:spcAft>
      <a:defRPr sz="1066" kern="1200">
        <a:solidFill>
          <a:schemeClr val="tx1"/>
        </a:solidFill>
        <a:latin typeface="+mn-lt"/>
        <a:ea typeface="MS PGothic" panose="020B0600070205080204" pitchFamily="34" charset="-128"/>
        <a:cs typeface="MS PGothic" charset="0"/>
      </a:defRPr>
    </a:lvl5pPr>
    <a:lvl6pPr marL="1904667" algn="l" defTabSz="761867" rtl="0" eaLnBrk="1" latinLnBrk="0" hangingPunct="1">
      <a:defRPr sz="1066" kern="1200">
        <a:solidFill>
          <a:schemeClr val="tx1"/>
        </a:solidFill>
        <a:latin typeface="+mn-lt"/>
        <a:ea typeface="+mn-ea"/>
        <a:cs typeface="+mn-cs"/>
      </a:defRPr>
    </a:lvl6pPr>
    <a:lvl7pPr marL="2285600" algn="l" defTabSz="761867" rtl="0" eaLnBrk="1" latinLnBrk="0" hangingPunct="1">
      <a:defRPr sz="1066" kern="1200">
        <a:solidFill>
          <a:schemeClr val="tx1"/>
        </a:solidFill>
        <a:latin typeface="+mn-lt"/>
        <a:ea typeface="+mn-ea"/>
        <a:cs typeface="+mn-cs"/>
      </a:defRPr>
    </a:lvl7pPr>
    <a:lvl8pPr marL="2666533" algn="l" defTabSz="761867" rtl="0" eaLnBrk="1" latinLnBrk="0" hangingPunct="1">
      <a:defRPr sz="1066" kern="1200">
        <a:solidFill>
          <a:schemeClr val="tx1"/>
        </a:solidFill>
        <a:latin typeface="+mn-lt"/>
        <a:ea typeface="+mn-ea"/>
        <a:cs typeface="+mn-cs"/>
      </a:defRPr>
    </a:lvl8pPr>
    <a:lvl9pPr marL="3047467" algn="l" defTabSz="761867" rtl="0" eaLnBrk="1" latinLnBrk="0" hangingPunct="1">
      <a:defRPr sz="106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ergystepcode.ca/implementation_updat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7F896631-7768-4D15-BDFF-A52E5C37677C}" type="slidenum">
              <a:rPr lang="en-CA" altLang="en-US" sz="1200" smtClean="0">
                <a:cs typeface="Arial" charset="0"/>
              </a:rPr>
              <a:pPr/>
              <a:t>1</a:t>
            </a:fld>
            <a:endParaRPr lang="en-CA" altLang="en-US" sz="1200">
              <a:cs typeface="Arial" charset="0"/>
            </a:endParaRPr>
          </a:p>
        </p:txBody>
      </p:sp>
    </p:spTree>
    <p:extLst>
      <p:ext uri="{BB962C8B-B14F-4D97-AF65-F5344CB8AC3E}">
        <p14:creationId xmlns:p14="http://schemas.microsoft.com/office/powerpoint/2010/main" val="77982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US" altLang="en-US" dirty="0"/>
              <a:t>The top step in the BC Energy Step Code equates</a:t>
            </a:r>
            <a:r>
              <a:rPr lang="en-US" altLang="en-US" baseline="0" dirty="0"/>
              <a:t> to a </a:t>
            </a:r>
            <a:r>
              <a:rPr lang="en-US" altLang="en-US" dirty="0"/>
              <a:t>Net Zero Energy Ready building,</a:t>
            </a:r>
            <a:r>
              <a:rPr lang="en-US" altLang="en-US" baseline="0" dirty="0"/>
              <a:t> which is up to 80 percent more energy efficient than a typical new building.</a:t>
            </a:r>
          </a:p>
          <a:p>
            <a:pPr marL="171450" indent="-171450" eaLnBrk="1" hangingPunct="1">
              <a:spcBef>
                <a:spcPct val="0"/>
              </a:spcBef>
              <a:buFont typeface="Arial" charset="0"/>
              <a:buChar char="•"/>
            </a:pPr>
            <a:endParaRPr lang="en-US" altLang="en-US" baseline="0" dirty="0"/>
          </a:p>
          <a:p>
            <a:pPr marL="171450" indent="-171450" eaLnBrk="1" hangingPunct="1">
              <a:spcBef>
                <a:spcPct val="0"/>
              </a:spcBef>
              <a:buFont typeface="Arial" charset="0"/>
              <a:buChar char="•"/>
            </a:pPr>
            <a:r>
              <a:rPr lang="en-US" altLang="en-US" baseline="0" dirty="0"/>
              <a:t>In 2032 the code will require this level of performance in all new buildings.</a:t>
            </a:r>
          </a:p>
          <a:p>
            <a:pPr marL="171450" indent="-171450" eaLnBrk="1" hangingPunct="1">
              <a:spcBef>
                <a:spcPct val="0"/>
              </a:spcBef>
              <a:buFont typeface="Arial" charset="0"/>
              <a:buChar char="•"/>
            </a:pPr>
            <a:endParaRPr lang="en-US" altLang="en-US" baseline="0" dirty="0"/>
          </a:p>
          <a:p>
            <a:pPr marL="171450" indent="-171450" eaLnBrk="1" hangingPunct="1">
              <a:spcBef>
                <a:spcPct val="0"/>
              </a:spcBef>
              <a:buFont typeface="Arial" charset="0"/>
              <a:buChar char="•"/>
            </a:pPr>
            <a:r>
              <a:rPr lang="en-US" altLang="en-US" baseline="0" dirty="0"/>
              <a:t>Such buildings roughly approximates the requirements of the Passive House standard, or the CHBA’s Net Zero Ready certification.</a:t>
            </a: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01441576-3FA1-4B8D-8681-70C02FDECB15}" type="slidenum">
              <a:rPr lang="en-US" altLang="en-US" sz="1200" smtClean="0">
                <a:cs typeface="Arial" charset="0"/>
              </a:rPr>
              <a:pPr/>
              <a:t>10</a:t>
            </a:fld>
            <a:endParaRPr lang="en-US" altLang="en-US" sz="1200">
              <a:cs typeface="Arial" charset="0"/>
            </a:endParaRPr>
          </a:p>
        </p:txBody>
      </p:sp>
    </p:spTree>
    <p:extLst>
      <p:ext uri="{BB962C8B-B14F-4D97-AF65-F5344CB8AC3E}">
        <p14:creationId xmlns:p14="http://schemas.microsoft.com/office/powerpoint/2010/main" val="137307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D866E59E-2742-4A49-9483-8B69EC342DDB}" type="slidenum">
              <a:rPr lang="en-CA" altLang="en-US" sz="1200" smtClean="0">
                <a:cs typeface="Arial" charset="0"/>
              </a:rPr>
              <a:pPr/>
              <a:t>11</a:t>
            </a:fld>
            <a:endParaRPr lang="en-CA" altLang="en-US" sz="1200">
              <a:cs typeface="Arial" charset="0"/>
            </a:endParaRPr>
          </a:p>
        </p:txBody>
      </p:sp>
    </p:spTree>
    <p:extLst>
      <p:ext uri="{BB962C8B-B14F-4D97-AF65-F5344CB8AC3E}">
        <p14:creationId xmlns:p14="http://schemas.microsoft.com/office/powerpoint/2010/main" val="44269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688" indent="-166688" eaLnBrk="1" hangingPunct="1">
              <a:spcBef>
                <a:spcPct val="0"/>
              </a:spcBef>
              <a:buFontTx/>
              <a:buChar char="•"/>
            </a:pPr>
            <a:endParaRPr lang="en-CA"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44E37EF5-AD62-4394-9357-28BFDF22B22D}" type="slidenum">
              <a:rPr lang="en-CA" altLang="en-US" sz="1200" smtClean="0">
                <a:cs typeface="Arial" charset="0"/>
              </a:rPr>
              <a:pPr/>
              <a:t>12</a:t>
            </a:fld>
            <a:endParaRPr lang="en-CA" altLang="en-US" sz="1200">
              <a:cs typeface="Arial" charset="0"/>
            </a:endParaRPr>
          </a:p>
        </p:txBody>
      </p:sp>
    </p:spTree>
    <p:extLst>
      <p:ext uri="{BB962C8B-B14F-4D97-AF65-F5344CB8AC3E}">
        <p14:creationId xmlns:p14="http://schemas.microsoft.com/office/powerpoint/2010/main" val="143798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6688" indent="-166688" eaLnBrk="1" hangingPunct="1">
              <a:spcBef>
                <a:spcPct val="0"/>
              </a:spcBef>
              <a:buFontTx/>
              <a:buChar char="•"/>
            </a:pPr>
            <a:endParaRPr lang="en-CA"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792241F3-4B96-4EED-90C8-9072A4CBDAB1}" type="slidenum">
              <a:rPr lang="en-CA" altLang="en-US" sz="1200" smtClean="0">
                <a:cs typeface="Arial" charset="0"/>
              </a:rPr>
              <a:pPr/>
              <a:t>13</a:t>
            </a:fld>
            <a:endParaRPr lang="en-CA" altLang="en-US" sz="1200">
              <a:cs typeface="Arial" charset="0"/>
            </a:endParaRPr>
          </a:p>
        </p:txBody>
      </p:sp>
    </p:spTree>
    <p:extLst>
      <p:ext uri="{BB962C8B-B14F-4D97-AF65-F5344CB8AC3E}">
        <p14:creationId xmlns:p14="http://schemas.microsoft.com/office/powerpoint/2010/main" val="37405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D0AE93F-73E1-4AF5-AA2B-CB9F7D6B2B1D}" type="slidenum">
              <a:rPr lang="en-CA" altLang="en-US" smtClean="0"/>
              <a:pPr>
                <a:defRPr/>
              </a:pPr>
              <a:t>14</a:t>
            </a:fld>
            <a:endParaRPr lang="en-CA" altLang="en-US"/>
          </a:p>
        </p:txBody>
      </p:sp>
    </p:spTree>
    <p:extLst>
      <p:ext uri="{BB962C8B-B14F-4D97-AF65-F5344CB8AC3E}">
        <p14:creationId xmlns:p14="http://schemas.microsoft.com/office/powerpoint/2010/main" val="41655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br>
              <a:rPr lang="en-US" dirty="0"/>
            </a:br>
            <a:r>
              <a:rPr lang="en-US" dirty="0"/>
              <a:t>More info: find Local Govt awareness surveys here: https://energystepcode.ca/publications/ </a:t>
            </a:r>
          </a:p>
        </p:txBody>
      </p:sp>
      <p:sp>
        <p:nvSpPr>
          <p:cNvPr id="4" name="Slide Number Placeholder 3"/>
          <p:cNvSpPr>
            <a:spLocks noGrp="1"/>
          </p:cNvSpPr>
          <p:nvPr>
            <p:ph type="sldNum" sz="quarter" idx="10"/>
          </p:nvPr>
        </p:nvSpPr>
        <p:spPr/>
        <p:txBody>
          <a:bodyPr/>
          <a:lstStyle/>
          <a:p>
            <a:pPr>
              <a:defRPr/>
            </a:pPr>
            <a:fld id="{8D0AE93F-73E1-4AF5-AA2B-CB9F7D6B2B1D}" type="slidenum">
              <a:rPr lang="en-CA" altLang="en-US" smtClean="0"/>
              <a:pPr>
                <a:defRPr/>
              </a:pPr>
              <a:t>15</a:t>
            </a:fld>
            <a:endParaRPr lang="en-CA" altLang="en-US"/>
          </a:p>
        </p:txBody>
      </p:sp>
    </p:spTree>
    <p:extLst>
      <p:ext uri="{BB962C8B-B14F-4D97-AF65-F5344CB8AC3E}">
        <p14:creationId xmlns:p14="http://schemas.microsoft.com/office/powerpoint/2010/main" val="106385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066" b="0" i="0" kern="1200" dirty="0">
                <a:solidFill>
                  <a:schemeClr val="tx1"/>
                </a:solidFill>
                <a:effectLst/>
                <a:latin typeface="+mn-lt"/>
                <a:ea typeface="MS PGothic" panose="020B0600070205080204" pitchFamily="34" charset="-128"/>
                <a:cs typeface="MS PGothic" charset="0"/>
              </a:rPr>
              <a:t>This</a:t>
            </a:r>
            <a:r>
              <a:rPr lang="en-US" sz="1066" b="0" i="0" kern="1200" baseline="0" dirty="0">
                <a:solidFill>
                  <a:schemeClr val="tx1"/>
                </a:solidFill>
                <a:effectLst/>
                <a:latin typeface="+mn-lt"/>
                <a:ea typeface="MS PGothic" panose="020B0600070205080204" pitchFamily="34" charset="-128"/>
                <a:cs typeface="MS PGothic" charset="0"/>
              </a:rPr>
              <a:t> chart is data as of September 2018.</a:t>
            </a:r>
            <a:endParaRPr lang="en-US" sz="1066" b="0" i="0" kern="1200" dirty="0">
              <a:solidFill>
                <a:schemeClr val="tx1"/>
              </a:solidFill>
              <a:effectLst/>
              <a:latin typeface="+mn-lt"/>
              <a:ea typeface="MS PGothic" panose="020B0600070205080204" pitchFamily="34" charset="-128"/>
              <a:cs typeface="MS PGothic" charset="0"/>
            </a:endParaRPr>
          </a:p>
          <a:p>
            <a:pPr marL="171450" indent="-171450">
              <a:buFont typeface="Arial" charset="0"/>
              <a:buChar char="•"/>
            </a:pPr>
            <a:endParaRPr lang="en-US" sz="1066" b="0" i="0" kern="1200" dirty="0">
              <a:solidFill>
                <a:schemeClr val="tx1"/>
              </a:solidFill>
              <a:effectLst/>
              <a:latin typeface="+mn-lt"/>
              <a:ea typeface="MS PGothic" panose="020B0600070205080204" pitchFamily="34" charset="-128"/>
              <a:cs typeface="MS PGothic" charset="0"/>
            </a:endParaRPr>
          </a:p>
          <a:p>
            <a:pPr marL="171450" indent="-171450">
              <a:buFont typeface="Arial" charset="0"/>
              <a:buChar char="•"/>
            </a:pPr>
            <a:r>
              <a:rPr lang="en-US" sz="1066" b="0" i="0" kern="1200" dirty="0">
                <a:solidFill>
                  <a:schemeClr val="tx1"/>
                </a:solidFill>
                <a:effectLst/>
                <a:latin typeface="+mn-lt"/>
                <a:ea typeface="MS PGothic" panose="020B0600070205080204" pitchFamily="34" charset="-128"/>
                <a:cs typeface="MS PGothic" charset="0"/>
              </a:rPr>
              <a:t>Based on 2017 building-permit data, close to half of all new construction will be subject to one or more “steps” of the standard in 2019.</a:t>
            </a:r>
            <a:br>
              <a:rPr lang="en-US" dirty="0"/>
            </a:br>
            <a:br>
              <a:rPr lang="en-US" dirty="0"/>
            </a:br>
            <a:r>
              <a:rPr lang="en-US" sz="1066" b="0" i="0" kern="1200" dirty="0">
                <a:solidFill>
                  <a:schemeClr val="tx1"/>
                </a:solidFill>
                <a:effectLst/>
                <a:latin typeface="+mn-lt"/>
                <a:ea typeface="MS PGothic" panose="020B0600070205080204" pitchFamily="34" charset="-128"/>
                <a:cs typeface="MS PGothic" charset="0"/>
              </a:rPr>
              <a:t>Further, if all the communities that are thinking of putting the standard to work choose to do so, more than two-thirds of all new construction will exceed the current </a:t>
            </a:r>
            <a:r>
              <a:rPr lang="en-US" sz="1066" b="0" i="1" kern="1200" dirty="0">
                <a:solidFill>
                  <a:schemeClr val="tx1"/>
                </a:solidFill>
                <a:effectLst/>
                <a:latin typeface="+mn-lt"/>
                <a:ea typeface="MS PGothic" panose="020B0600070205080204" pitchFamily="34" charset="-128"/>
                <a:cs typeface="MS PGothic" charset="0"/>
              </a:rPr>
              <a:t>BC Building Code</a:t>
            </a:r>
            <a:r>
              <a:rPr lang="en-US" sz="1066" b="0" i="0" kern="1200" dirty="0">
                <a:solidFill>
                  <a:schemeClr val="tx1"/>
                </a:solidFill>
                <a:effectLst/>
                <a:latin typeface="+mn-lt"/>
                <a:ea typeface="MS PGothic" panose="020B0600070205080204" pitchFamily="34" charset="-128"/>
                <a:cs typeface="MS PGothic" charset="0"/>
              </a:rPr>
              <a:t> energy-efficiency requirements.</a:t>
            </a:r>
          </a:p>
          <a:p>
            <a:pPr marL="171450" indent="-171450">
              <a:buFont typeface="Arial" charset="0"/>
              <a:buChar char="•"/>
            </a:pPr>
            <a:endParaRPr lang="en-US" sz="1066" b="0" i="0" kern="1200" dirty="0">
              <a:solidFill>
                <a:schemeClr val="tx1"/>
              </a:solidFill>
              <a:effectLst/>
              <a:latin typeface="+mn-lt"/>
              <a:ea typeface="MS PGothic" panose="020B0600070205080204" pitchFamily="34" charset="-128"/>
              <a:cs typeface="MS PGothic" charset="0"/>
            </a:endParaRPr>
          </a:p>
          <a:p>
            <a:pPr marL="171450" marR="0" lvl="0" indent="-171450" algn="l" defTabSz="914400" rtl="0" eaLnBrk="0" fontAlgn="base" latinLnBrk="0" hangingPunct="0">
              <a:lnSpc>
                <a:spcPct val="100000"/>
              </a:lnSpc>
              <a:spcBef>
                <a:spcPct val="30000"/>
              </a:spcBef>
              <a:spcAft>
                <a:spcPct val="0"/>
              </a:spcAft>
              <a:buClrTx/>
              <a:buSzTx/>
              <a:buFont typeface="Arial" charset="0"/>
              <a:buChar char="•"/>
              <a:tabLst/>
              <a:defRPr/>
            </a:pPr>
            <a:r>
              <a:rPr lang="en-CA" sz="1600" dirty="0">
                <a:solidFill>
                  <a:schemeClr val="tx1">
                    <a:lumMod val="65000"/>
                    <a:lumOff val="35000"/>
                  </a:schemeClr>
                </a:solidFill>
              </a:rPr>
              <a:t>More info: </a:t>
            </a:r>
            <a:r>
              <a:rPr lang="en-CA" sz="1100" dirty="0">
                <a:solidFill>
                  <a:schemeClr val="tx1">
                    <a:lumMod val="65000"/>
                    <a:lumOff val="35000"/>
                  </a:schemeClr>
                </a:solidFill>
                <a:hlinkClick r:id="rId3"/>
              </a:rPr>
              <a:t>https://energystepcode.ca/implementation_updates/</a:t>
            </a:r>
            <a:r>
              <a:rPr lang="en-CA" sz="1100" dirty="0">
                <a:solidFill>
                  <a:schemeClr val="tx1">
                    <a:lumMod val="65000"/>
                    <a:lumOff val="35000"/>
                  </a:schemeClr>
                </a:solidFill>
              </a:rPr>
              <a:t> </a:t>
            </a:r>
            <a:endParaRPr lang="en-CA" sz="1600" dirty="0">
              <a:solidFill>
                <a:schemeClr val="tx1">
                  <a:lumMod val="65000"/>
                  <a:lumOff val="35000"/>
                </a:schemeClr>
              </a:solidFill>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8D0AE93F-73E1-4AF5-AA2B-CB9F7D6B2B1D}" type="slidenum">
              <a:rPr lang="en-CA" altLang="en-US" smtClean="0"/>
              <a:pPr>
                <a:defRPr/>
              </a:pPr>
              <a:t>16</a:t>
            </a:fld>
            <a:endParaRPr lang="en-CA" altLang="en-US"/>
          </a:p>
        </p:txBody>
      </p:sp>
    </p:spTree>
    <p:extLst>
      <p:ext uri="{BB962C8B-B14F-4D97-AF65-F5344CB8AC3E}">
        <p14:creationId xmlns:p14="http://schemas.microsoft.com/office/powerpoint/2010/main" val="166949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a:p>
            <a:pPr defTabSz="912813" eaLnBrk="1" hangingPunct="1">
              <a:spcBef>
                <a:spcPct val="0"/>
              </a:spcBef>
            </a:pPr>
            <a:endParaRPr lang="en-US" altLang="en-US" dirty="0"/>
          </a:p>
          <a:p>
            <a:pPr defTabSz="912813" eaLnBrk="1" hangingPunct="1">
              <a:spcBef>
                <a:spcPct val="0"/>
              </a:spcBef>
            </a:pPr>
            <a:endParaRPr lang="en-US" altLang="en-US" dirty="0"/>
          </a:p>
          <a:p>
            <a:pPr defTabSz="912813"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BFCD0381-C9B8-49E4-A891-3D9802A001C1}" type="slidenum">
              <a:rPr lang="en-US" altLang="en-US" sz="1200" smtClean="0">
                <a:cs typeface="Arial" charset="0"/>
              </a:rPr>
              <a:pPr/>
              <a:t>17</a:t>
            </a:fld>
            <a:endParaRPr lang="en-US" altLang="en-US" sz="1200">
              <a:cs typeface="Arial" charset="0"/>
            </a:endParaRPr>
          </a:p>
        </p:txBody>
      </p:sp>
    </p:spTree>
    <p:extLst>
      <p:ext uri="{BB962C8B-B14F-4D97-AF65-F5344CB8AC3E}">
        <p14:creationId xmlns:p14="http://schemas.microsoft.com/office/powerpoint/2010/main" val="176692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A number of adjoining British Columbia communities have worked together to adopt identical BC Energy Step Code strategies. This “regional alignment” approach helps reduce paperwork for builders active in these communities by establishing uniform timelines and requirements across a broad geographic area.</a:t>
            </a:r>
          </a:p>
          <a:p>
            <a:pPr marL="171450" indent="-171450" rtl="0">
              <a:buFont typeface="Arial" charset="0"/>
              <a:buChar char="•"/>
            </a:pPr>
            <a:endParaRPr lang="en-US" b="0" dirty="0">
              <a:effectLst/>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The District of West Vancouver, the City of North Vancouver, and the District of North Vancouver required all builders to meet the requirements of Step 3, Part 9 and Step 2, Part 3 on July 1, 2018</a:t>
            </a: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These communities on the North Shore of Metro Vancouver are are home to about 180,000 residents, and will host a good deal of development activity in the coming years. </a:t>
            </a: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The District of Squamish and the Resort Municipality of Whistler soon followed suit, extending what had become a de facto Efficient New Home Zone beyond the North Shore and up the Sea-to-Sky Corridor. </a:t>
            </a: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Further, adjoining local governments in the Capital Regional District adopted a similar approach on Southern Vancouver island. All of these local governments have made life a little easier for builders who once struggled a patchwork of energy requirements across the region.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pPr>
              <a:defRPr/>
            </a:pPr>
            <a:fld id="{8D0AE93F-73E1-4AF5-AA2B-CB9F7D6B2B1D}" type="slidenum">
              <a:rPr lang="en-CA" altLang="en-US" smtClean="0"/>
              <a:pPr>
                <a:defRPr/>
              </a:pPr>
              <a:t>18</a:t>
            </a:fld>
            <a:endParaRPr lang="en-CA" altLang="en-US"/>
          </a:p>
        </p:txBody>
      </p:sp>
    </p:spTree>
    <p:extLst>
      <p:ext uri="{BB962C8B-B14F-4D97-AF65-F5344CB8AC3E}">
        <p14:creationId xmlns:p14="http://schemas.microsoft.com/office/powerpoint/2010/main" val="207055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66" b="0" i="0" u="none" strike="noStrike" kern="1200" dirty="0">
                <a:solidFill>
                  <a:schemeClr val="tx1"/>
                </a:solidFill>
                <a:effectLst/>
                <a:latin typeface="+mn-lt"/>
                <a:ea typeface="MS PGothic" panose="020B0600070205080204" pitchFamily="34" charset="-128"/>
                <a:cs typeface="MS PGothic" charset="0"/>
              </a:rPr>
              <a:t>Local governments use zoning bylaws to dictate minimum and maximum requirements for a new building’s allowable floor area, height, and setbacks. Unfortunately, the rules often unintentionally disadvantage those who wish to voluntarily built to Upper Steps of the BC Energy Step Code.</a:t>
            </a:r>
            <a:endParaRPr lang="en-US" b="0" dirty="0">
              <a:effectLst/>
            </a:endParaRPr>
          </a:p>
          <a:p>
            <a:pPr rtl="0"/>
            <a:br>
              <a:rPr lang="en-US" b="0" dirty="0">
                <a:effectLst/>
              </a:rPr>
            </a:br>
            <a:r>
              <a:rPr lang="en-US" sz="1066" b="0" i="0" u="none" strike="noStrike" kern="1200" dirty="0">
                <a:solidFill>
                  <a:schemeClr val="tx1"/>
                </a:solidFill>
                <a:effectLst/>
                <a:latin typeface="+mn-lt"/>
                <a:ea typeface="MS PGothic" panose="020B0600070205080204" pitchFamily="34" charset="-128"/>
                <a:cs typeface="MS PGothic" charset="0"/>
              </a:rPr>
              <a:t>The issue? A Part 9 home built to meet the requirements of the Upper Steps will generally have slightly thicker walls, and for the top step, a deeper insulated roof. Typical floor-space rules, which dictate density allowed on a given lot, may force builders to sacrifice allowable floor area to insulation, creating a disincentive. Numerous local governments are identifying these zoning barriers to high performance buildings, and lowering them via housekeeping amendments.</a:t>
            </a:r>
            <a:endParaRPr lang="en-US" b="0" dirty="0">
              <a:effectLst/>
            </a:endParaRPr>
          </a:p>
          <a:p>
            <a:pPr rtl="0"/>
            <a:br>
              <a:rPr lang="en-US" b="0" dirty="0">
                <a:effectLst/>
              </a:rPr>
            </a:br>
            <a:r>
              <a:rPr lang="en-US" sz="1066" b="0" i="0" u="none" strike="noStrike" kern="1200" dirty="0">
                <a:solidFill>
                  <a:schemeClr val="tx1"/>
                </a:solidFill>
                <a:effectLst/>
                <a:latin typeface="+mn-lt"/>
                <a:ea typeface="MS PGothic" panose="020B0600070205080204" pitchFamily="34" charset="-128"/>
                <a:cs typeface="MS PGothic" charset="0"/>
              </a:rPr>
              <a:t>Following similar updates by the Resort Municipality of Whistler, the City of North Vancouver, and the City of Vancouver, in early 2018 the City of New Westminster amended its zoning bylaw to exempt the area occupied by additional wall insulation for single-detached homes that achieve Step 3, 4, or 5 for single-detached homes, including detached dwellings such as laneway and carriage homes.</a:t>
            </a:r>
            <a:endParaRPr lang="en-US" b="0" dirty="0">
              <a:effectLst/>
            </a:endParaRPr>
          </a:p>
          <a:p>
            <a:pPr rtl="0"/>
            <a:br>
              <a:rPr lang="en-US" b="0" dirty="0">
                <a:effectLst/>
              </a:rPr>
            </a:br>
            <a:r>
              <a:rPr lang="en-US" sz="1066" b="0" i="0" u="none" strike="noStrike" kern="1200" dirty="0">
                <a:solidFill>
                  <a:schemeClr val="tx1"/>
                </a:solidFill>
                <a:effectLst/>
                <a:latin typeface="+mn-lt"/>
                <a:ea typeface="MS PGothic" panose="020B0600070205080204" pitchFamily="34" charset="-128"/>
                <a:cs typeface="MS PGothic" charset="0"/>
              </a:rPr>
              <a:t>For single detached homes achieving Step 5, the city also relaxed maximum building heights by up to 1.22 meters (4 feet), to support deeper insulation in the roof assembly and foundation. At time of publication, city staff were also reviewing whether similar exclusions and relaxations would also be appropriate for duplexes, triplexes, townhomes, and similar ground-oriented Part 9 multi-unit residential buildings.</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pPr>
              <a:defRPr/>
            </a:pPr>
            <a:fld id="{8D0AE93F-73E1-4AF5-AA2B-CB9F7D6B2B1D}" type="slidenum">
              <a:rPr lang="en-CA" altLang="en-US" smtClean="0"/>
              <a:pPr>
                <a:defRPr/>
              </a:pPr>
              <a:t>19</a:t>
            </a:fld>
            <a:endParaRPr lang="en-CA" altLang="en-US"/>
          </a:p>
        </p:txBody>
      </p:sp>
    </p:spTree>
    <p:extLst>
      <p:ext uri="{BB962C8B-B14F-4D97-AF65-F5344CB8AC3E}">
        <p14:creationId xmlns:p14="http://schemas.microsoft.com/office/powerpoint/2010/main" val="210204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CA" altLang="en-US" dirty="0"/>
              <a:t>The BC Energy Step Code is a performance standard</a:t>
            </a:r>
            <a:r>
              <a:rPr lang="en-CA" altLang="en-US" baseline="0" dirty="0"/>
              <a:t> that is </a:t>
            </a:r>
            <a:r>
              <a:rPr lang="en-CA" altLang="en-US" dirty="0"/>
              <a:t>designed to drive steady increases in energy efficiency in new construction.</a:t>
            </a:r>
          </a:p>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dirty="0"/>
              <a:t>Local governments in the province may use it, if they wish, to incentivize or require a level of energy efficiency in new construction that would exceed the minimum requirements specified in the BC Building Code. </a:t>
            </a:r>
          </a:p>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baseline="0" dirty="0"/>
              <a:t>It is not a stand-alone code, but rather is embedded within </a:t>
            </a:r>
            <a:r>
              <a:rPr lang="en-CA" altLang="en-US" dirty="0"/>
              <a:t>the British Columbia Building Code.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32AB4198-66E7-4B71-9F62-56A238CFB0EA}" type="slidenum">
              <a:rPr lang="en-CA" altLang="en-US" sz="1200" smtClean="0">
                <a:cs typeface="Arial" charset="0"/>
              </a:rPr>
              <a:pPr/>
              <a:t>2</a:t>
            </a:fld>
            <a:endParaRPr lang="en-CA" altLang="en-US" sz="1200">
              <a:cs typeface="Arial" charset="0"/>
            </a:endParaRPr>
          </a:p>
        </p:txBody>
      </p:sp>
    </p:spTree>
    <p:extLst>
      <p:ext uri="{BB962C8B-B14F-4D97-AF65-F5344CB8AC3E}">
        <p14:creationId xmlns:p14="http://schemas.microsoft.com/office/powerpoint/2010/main" val="1976738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The City of Vancouver offers a textbook example of how a local government can support its builders as they adapt to new performance-based codes such as the BC Energy Step Code.</a:t>
            </a: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In early 2015, the city began enforcing specific air-tightness requirements for new homes—but many builders lacked the skills and knowledge needed to comply. </a:t>
            </a: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As a result, at least at first, plenty fell short of the mark. In response, the city offered to relax enforcement of its air-tightness rule on non-complying projects, so long as the builder in question paid for, and had at least two staff attend, a one-day course on installing effective air barriers.</a:t>
            </a:r>
            <a:endParaRPr lang="en-US" b="0" dirty="0">
              <a:effectLst/>
            </a:endParaRP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In March 2019, with a significant percentage of its builders up to speed, the city began rigidly enforcing its air-tightness requirement. And 100+ builders have acquired new skills that will serve them well in the transition to net-zero energy-ready or zero-emissions construction.</a:t>
            </a:r>
            <a:endParaRPr lang="en-US" b="0" dirty="0">
              <a:effectLst/>
            </a:endParaRPr>
          </a:p>
          <a:p>
            <a:pPr marL="171450" indent="-171450" rtl="0">
              <a:buFont typeface="Arial" charset="0"/>
              <a:buChar char="•"/>
            </a:pPr>
            <a:endParaRPr lang="en-US" sz="1066" b="0" i="0" u="none" strike="noStrike" kern="1200" dirty="0">
              <a:solidFill>
                <a:schemeClr val="tx1"/>
              </a:solidFill>
              <a:effectLst/>
              <a:latin typeface="+mn-lt"/>
              <a:ea typeface="MS PGothic" panose="020B0600070205080204" pitchFamily="34" charset="-128"/>
              <a:cs typeface="MS PGothic" charset="0"/>
            </a:endParaRPr>
          </a:p>
          <a:p>
            <a:pPr marL="171450" indent="-171450" rtl="0">
              <a:buFont typeface="Arial" charset="0"/>
              <a:buChar char="•"/>
            </a:pPr>
            <a:r>
              <a:rPr lang="en-US" sz="1066" b="0" i="0" u="none" strike="noStrike" kern="1200" dirty="0">
                <a:solidFill>
                  <a:schemeClr val="tx1"/>
                </a:solidFill>
                <a:effectLst/>
                <a:latin typeface="+mn-lt"/>
                <a:ea typeface="MS PGothic" panose="020B0600070205080204" pitchFamily="34" charset="-128"/>
                <a:cs typeface="MS PGothic" charset="0"/>
              </a:rPr>
              <a:t>Both the City of Surrey and the City of Richmond have instituted a similar opportunity for builders who do not meet air-tightness requirements on their projects.</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pPr>
              <a:defRPr/>
            </a:pPr>
            <a:fld id="{8D0AE93F-73E1-4AF5-AA2B-CB9F7D6B2B1D}" type="slidenum">
              <a:rPr lang="en-CA" altLang="en-US" smtClean="0"/>
              <a:pPr>
                <a:defRPr/>
              </a:pPr>
              <a:t>20</a:t>
            </a:fld>
            <a:endParaRPr lang="en-CA" altLang="en-US"/>
          </a:p>
        </p:txBody>
      </p:sp>
    </p:spTree>
    <p:extLst>
      <p:ext uri="{BB962C8B-B14F-4D97-AF65-F5344CB8AC3E}">
        <p14:creationId xmlns:p14="http://schemas.microsoft.com/office/powerpoint/2010/main" val="1583821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2813" eaLnBrk="1" hangingPunct="1">
              <a:spcBef>
                <a:spcPct val="0"/>
              </a:spcBef>
              <a:buFont typeface="Arial" charset="0"/>
              <a:buChar char="•"/>
            </a:pPr>
            <a:r>
              <a:rPr lang="en-US" altLang="en-US" baseline="0" dirty="0"/>
              <a:t>The Energy Step Code Council, the Province of British Columbia, BC Housing, and other organizations have produced a variety of resources to support industry and governments through the transition to net zero energy ready buildings. It’s all at </a:t>
            </a:r>
            <a:r>
              <a:rPr lang="en-US" altLang="en-US" baseline="0" dirty="0" err="1"/>
              <a:t>energystepcode.ca</a:t>
            </a:r>
            <a:r>
              <a:rPr lang="en-US" altLang="en-US" baseline="0" dirty="0"/>
              <a:t>.</a:t>
            </a:r>
          </a:p>
          <a:p>
            <a:pPr marL="171450" indent="-171450" defTabSz="912813" eaLnBrk="1" hangingPunct="1">
              <a:spcBef>
                <a:spcPct val="0"/>
              </a:spcBef>
              <a:buFont typeface="Arial" charset="0"/>
              <a:buChar char="•"/>
            </a:pPr>
            <a:endParaRPr lang="en-US" altLang="en-US" baseline="0" dirty="0"/>
          </a:p>
          <a:p>
            <a:pPr marL="171450" indent="-171450" defTabSz="912813" eaLnBrk="1" hangingPunct="1">
              <a:spcBef>
                <a:spcPct val="0"/>
              </a:spcBef>
              <a:buFont typeface="Arial" charset="0"/>
              <a:buChar char="•"/>
            </a:pPr>
            <a:r>
              <a:rPr lang="en-US" altLang="en-US" baseline="0" dirty="0"/>
              <a:t>The Energy Step Code Council also produces a monthly newsletter, and posts updates on social media.</a:t>
            </a:r>
            <a:endParaRPr lang="en-US" altLang="en-US" dirty="0"/>
          </a:p>
          <a:p>
            <a:pPr defTabSz="912813" eaLnBrk="1" hangingPunct="1">
              <a:spcBef>
                <a:spcPct val="0"/>
              </a:spcBef>
            </a:pPr>
            <a:endParaRPr lang="en-US" altLang="en-US" dirty="0"/>
          </a:p>
          <a:p>
            <a:pPr defTabSz="912813" eaLnBrk="1" hangingPunct="1">
              <a:spcBef>
                <a:spcPct val="0"/>
              </a:spcBef>
            </a:pPr>
            <a:endParaRPr lang="en-US" altLang="en-US" dirty="0"/>
          </a:p>
          <a:p>
            <a:pPr defTabSz="912813"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BFCD0381-C9B8-49E4-A891-3D9802A001C1}" type="slidenum">
              <a:rPr lang="en-US" altLang="en-US" sz="1200" smtClean="0">
                <a:cs typeface="Arial" charset="0"/>
              </a:rPr>
              <a:pPr/>
              <a:t>21</a:t>
            </a:fld>
            <a:endParaRPr lang="en-US" altLang="en-US" sz="1200">
              <a:cs typeface="Arial" charset="0"/>
            </a:endParaRPr>
          </a:p>
        </p:txBody>
      </p:sp>
    </p:spTree>
    <p:extLst>
      <p:ext uri="{BB962C8B-B14F-4D97-AF65-F5344CB8AC3E}">
        <p14:creationId xmlns:p14="http://schemas.microsoft.com/office/powerpoint/2010/main" val="181477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0AE93F-73E1-4AF5-AA2B-CB9F7D6B2B1D}" type="slidenum">
              <a:rPr lang="en-CA" altLang="en-US" smtClean="0"/>
              <a:pPr>
                <a:defRPr/>
              </a:pPr>
              <a:t>22</a:t>
            </a:fld>
            <a:endParaRPr lang="en-CA" altLang="en-US"/>
          </a:p>
        </p:txBody>
      </p:sp>
    </p:spTree>
    <p:extLst>
      <p:ext uri="{BB962C8B-B14F-4D97-AF65-F5344CB8AC3E}">
        <p14:creationId xmlns:p14="http://schemas.microsoft.com/office/powerpoint/2010/main" val="183405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D0AE93F-73E1-4AF5-AA2B-CB9F7D6B2B1D}" type="slidenum">
              <a:rPr lang="en-CA" altLang="en-US" smtClean="0"/>
              <a:pPr>
                <a:defRPr/>
              </a:pPr>
              <a:t>23</a:t>
            </a:fld>
            <a:endParaRPr lang="en-CA" altLang="en-US"/>
          </a:p>
        </p:txBody>
      </p:sp>
    </p:spTree>
    <p:extLst>
      <p:ext uri="{BB962C8B-B14F-4D97-AF65-F5344CB8AC3E}">
        <p14:creationId xmlns:p14="http://schemas.microsoft.com/office/powerpoint/2010/main" val="9949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CA" altLang="en-US" dirty="0"/>
              <a:t>In 2017</a:t>
            </a:r>
            <a:r>
              <a:rPr lang="en-CA" altLang="en-US" baseline="0" dirty="0"/>
              <a:t> the Government of Canada released Build Smart: Canada’s Buildings Strategy</a:t>
            </a:r>
            <a:endParaRPr lang="en-CA"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32AB4198-66E7-4B71-9F62-56A238CFB0EA}" type="slidenum">
              <a:rPr lang="en-CA" altLang="en-US" sz="1200" smtClean="0">
                <a:cs typeface="Arial" charset="0"/>
              </a:rPr>
              <a:pPr/>
              <a:t>3</a:t>
            </a:fld>
            <a:endParaRPr lang="en-CA" altLang="en-US" sz="1200">
              <a:cs typeface="Arial" charset="0"/>
            </a:endParaRPr>
          </a:p>
        </p:txBody>
      </p:sp>
    </p:spTree>
    <p:extLst>
      <p:ext uri="{BB962C8B-B14F-4D97-AF65-F5344CB8AC3E}">
        <p14:creationId xmlns:p14="http://schemas.microsoft.com/office/powerpoint/2010/main" val="79881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dirty="0"/>
              <a:t>In December</a:t>
            </a:r>
            <a:r>
              <a:rPr lang="en-CA" altLang="en-US" baseline="0" dirty="0"/>
              <a:t> 2018, the province released its Clean BC strategy, which reaffirmed the Net Zero Energy Ready target and established new interim deadlines.</a:t>
            </a:r>
            <a:endParaRPr lang="en-CA" altLang="en-US" dirty="0"/>
          </a:p>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dirty="0"/>
              <a:t>First deadline is 2022, when</a:t>
            </a:r>
            <a:r>
              <a:rPr lang="en-CA" altLang="en-US" baseline="0" dirty="0"/>
              <a:t> new homes must perform 20 percent better than those built to the requirements of the 2018 BC Building Code.</a:t>
            </a:r>
          </a:p>
          <a:p>
            <a:pPr marL="171450" indent="-171450" eaLnBrk="1" hangingPunct="1">
              <a:spcBef>
                <a:spcPct val="0"/>
              </a:spcBef>
              <a:buFont typeface="Arial" charset="0"/>
              <a:buChar char="•"/>
            </a:pPr>
            <a:endParaRPr lang="en-CA" altLang="en-US" baseline="0" dirty="0"/>
          </a:p>
          <a:p>
            <a:pPr marL="171450" indent="-171450" eaLnBrk="1" hangingPunct="1">
              <a:spcBef>
                <a:spcPct val="0"/>
              </a:spcBef>
              <a:buFont typeface="Arial" charset="0"/>
              <a:buChar char="•"/>
            </a:pPr>
            <a:r>
              <a:rPr lang="en-CA" altLang="en-US" baseline="0" dirty="0"/>
              <a:t>There is a subsequent deadline in 2027.</a:t>
            </a:r>
            <a:endParaRPr lang="en-CA"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32AB4198-66E7-4B71-9F62-56A238CFB0EA}" type="slidenum">
              <a:rPr lang="en-CA" altLang="en-US" sz="1200" smtClean="0">
                <a:cs typeface="Arial" charset="0"/>
              </a:rPr>
              <a:pPr/>
              <a:t>4</a:t>
            </a:fld>
            <a:endParaRPr lang="en-CA" altLang="en-US" sz="1200">
              <a:cs typeface="Arial" charset="0"/>
            </a:endParaRPr>
          </a:p>
        </p:txBody>
      </p:sp>
    </p:spTree>
    <p:extLst>
      <p:ext uri="{BB962C8B-B14F-4D97-AF65-F5344CB8AC3E}">
        <p14:creationId xmlns:p14="http://schemas.microsoft.com/office/powerpoint/2010/main" val="90688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CA" altLang="en-US" dirty="0"/>
              <a:t>First deadline is 2022, when</a:t>
            </a:r>
            <a:r>
              <a:rPr lang="en-CA" altLang="en-US" baseline="0" dirty="0"/>
              <a:t> new homes must perform 20 percent better than those built to the requirements of the 2018 BC Building Code.</a:t>
            </a:r>
          </a:p>
          <a:p>
            <a:pPr marL="171450" indent="-171450" eaLnBrk="1" hangingPunct="1">
              <a:spcBef>
                <a:spcPct val="0"/>
              </a:spcBef>
              <a:buFont typeface="Arial" charset="0"/>
              <a:buChar char="•"/>
            </a:pPr>
            <a:endParaRPr lang="en-CA" altLang="en-US" baseline="0" dirty="0"/>
          </a:p>
          <a:p>
            <a:pPr marL="171450" indent="-171450" eaLnBrk="1" hangingPunct="1">
              <a:spcBef>
                <a:spcPct val="0"/>
              </a:spcBef>
              <a:buFont typeface="Arial" charset="0"/>
              <a:buChar char="•"/>
            </a:pPr>
            <a:r>
              <a:rPr lang="en-CA" altLang="en-US" baseline="0" dirty="0"/>
              <a:t>There is a subsequent deadline in 2027.</a:t>
            </a:r>
            <a:endParaRPr lang="en-CA"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32AB4198-66E7-4B71-9F62-56A238CFB0EA}" type="slidenum">
              <a:rPr lang="en-CA" altLang="en-US" sz="1200" smtClean="0">
                <a:cs typeface="Arial" charset="0"/>
              </a:rPr>
              <a:pPr/>
              <a:t>5</a:t>
            </a:fld>
            <a:endParaRPr lang="en-CA" altLang="en-US" sz="1200">
              <a:cs typeface="Arial" charset="0"/>
            </a:endParaRPr>
          </a:p>
        </p:txBody>
      </p:sp>
    </p:spTree>
    <p:extLst>
      <p:ext uri="{BB962C8B-B14F-4D97-AF65-F5344CB8AC3E}">
        <p14:creationId xmlns:p14="http://schemas.microsoft.com/office/powerpoint/2010/main" val="108902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CA" altLang="en-US" dirty="0"/>
              <a:t>In 2017, the Province of British Columbia established the Energy Step Code Council to support the successful implementation of the BC Energy Step Code and the market transition to net-zero energy ready buildings.</a:t>
            </a:r>
          </a:p>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dirty="0"/>
              <a:t>A representative of the Province of British Columbia’s Building and Safety Standards Branch chairs the Council. Government, industry, and utility stakeholders serve as Council representatives</a:t>
            </a:r>
          </a:p>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dirty="0"/>
              <a:t>As an advisory body, the Council does not have any formal regulatory or administrative authority. Instead, it provides a venue for stakeholders to gather and share information, and work collaboratively to resolve issues as they arise. Informally, it serves as a  “bridge” between the provincial government, utilities, local governments, and the building, development and design sectors, to help local governments adopt the BC Energy Step Code in a prudent and coordinated manner.</a:t>
            </a:r>
          </a:p>
          <a:p>
            <a:pPr marL="171450" indent="-171450" eaLnBrk="1" hangingPunct="1">
              <a:spcBef>
                <a:spcPct val="0"/>
              </a:spcBef>
              <a:buFont typeface="Arial" charset="0"/>
              <a:buChar char="•"/>
            </a:pPr>
            <a:endParaRPr lang="en-CA" altLang="en-US" dirty="0"/>
          </a:p>
          <a:p>
            <a:pPr marL="171450" indent="-171450" eaLnBrk="1" hangingPunct="1">
              <a:spcBef>
                <a:spcPct val="0"/>
              </a:spcBef>
              <a:buFont typeface="Arial" charset="0"/>
              <a:buChar char="•"/>
            </a:pPr>
            <a:r>
              <a:rPr lang="en-CA" altLang="en-US" dirty="0"/>
              <a:t>The Province of British Columbia works with the Energy Step Code Council to monitor how local governments are implementing the standard, including any impacts on housing affordability and technical building requirements. Issues identified by the Council may inform future changes to the technical content of the regulation, or how it is implemented.</a:t>
            </a:r>
          </a:p>
          <a:p>
            <a:pPr eaLnBrk="1" hangingPunct="1">
              <a:spcBef>
                <a:spcPct val="0"/>
              </a:spcBef>
            </a:pPr>
            <a:endParaRPr lang="en-CA"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C0BBDBFB-6ACF-4214-853C-B5E164A67FDF}" type="slidenum">
              <a:rPr lang="en-CA" altLang="en-US" sz="1200" smtClean="0">
                <a:cs typeface="Arial" charset="0"/>
              </a:rPr>
              <a:pPr/>
              <a:t>6</a:t>
            </a:fld>
            <a:endParaRPr lang="en-CA" altLang="en-US" sz="1200">
              <a:cs typeface="Arial" charset="0"/>
            </a:endParaRPr>
          </a:p>
        </p:txBody>
      </p:sp>
    </p:spTree>
    <p:extLst>
      <p:ext uri="{BB962C8B-B14F-4D97-AF65-F5344CB8AC3E}">
        <p14:creationId xmlns:p14="http://schemas.microsoft.com/office/powerpoint/2010/main" val="38991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2813" eaLnBrk="1" hangingPunct="1">
              <a:spcBef>
                <a:spcPct val="0"/>
              </a:spcBef>
              <a:buFont typeface="Arial" charset="0"/>
              <a:buChar char="•"/>
            </a:pPr>
            <a:r>
              <a:rPr lang="en-US" altLang="en-US" dirty="0"/>
              <a:t>Here is</a:t>
            </a:r>
            <a:r>
              <a:rPr lang="en-US" altLang="en-US" baseline="0" dirty="0"/>
              <a:t> how the BC Energy Step Code works.</a:t>
            </a:r>
            <a:endParaRPr lang="en-US" altLang="en-US" dirty="0"/>
          </a:p>
          <a:p>
            <a:pPr marL="171450" indent="-171450" defTabSz="912813" eaLnBrk="1" hangingPunct="1">
              <a:spcBef>
                <a:spcPct val="0"/>
              </a:spcBef>
              <a:buFont typeface="Arial" charset="0"/>
              <a:buChar char="•"/>
            </a:pPr>
            <a:endParaRPr lang="en-US" altLang="en-US" dirty="0"/>
          </a:p>
          <a:p>
            <a:pPr marL="171450" indent="-171450" defTabSz="912813" eaLnBrk="1" hangingPunct="1">
              <a:spcBef>
                <a:spcPct val="0"/>
              </a:spcBef>
              <a:buFont typeface="Arial" charset="0"/>
              <a:buChar char="•"/>
            </a:pPr>
            <a:r>
              <a:rPr lang="en-US" altLang="en-US" dirty="0"/>
              <a:t>Step 1 tightens up requirements, making builders pay attention to details and ensuring a quality building envelope.  Step 1 requires performance testing of the building during construction to ensure that the building envelope is well-sealed.</a:t>
            </a:r>
          </a:p>
          <a:p>
            <a:pPr defTabSz="912813"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FBA0561C-3684-4456-9B90-5E963E5D25FE}" type="slidenum">
              <a:rPr lang="en-US" altLang="en-US" sz="1200" smtClean="0">
                <a:cs typeface="Arial" charset="0"/>
              </a:rPr>
              <a:pPr/>
              <a:t>7</a:t>
            </a:fld>
            <a:endParaRPr lang="en-US" altLang="en-US" sz="1200">
              <a:cs typeface="Arial" charset="0"/>
            </a:endParaRPr>
          </a:p>
        </p:txBody>
      </p:sp>
    </p:spTree>
    <p:extLst>
      <p:ext uri="{BB962C8B-B14F-4D97-AF65-F5344CB8AC3E}">
        <p14:creationId xmlns:p14="http://schemas.microsoft.com/office/powerpoint/2010/main" val="136153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2813" eaLnBrk="1" hangingPunct="1">
              <a:spcBef>
                <a:spcPct val="0"/>
              </a:spcBef>
              <a:buFont typeface="Arial" charset="0"/>
              <a:buChar char="•"/>
            </a:pPr>
            <a:r>
              <a:rPr lang="en-US" altLang="en-US" dirty="0"/>
              <a:t>Once buildings are being measured for performance (Step 1), the middle steps actually require higher performance levels. </a:t>
            </a:r>
          </a:p>
          <a:p>
            <a:pPr marL="171450" indent="-171450" defTabSz="912813" eaLnBrk="1" hangingPunct="1">
              <a:spcBef>
                <a:spcPct val="0"/>
              </a:spcBef>
              <a:buFont typeface="Arial" charset="0"/>
              <a:buChar char="•"/>
            </a:pPr>
            <a:endParaRPr lang="en-US" altLang="en-US" dirty="0"/>
          </a:p>
          <a:p>
            <a:pPr marL="171450" marR="0" indent="-171450" algn="l" defTabSz="912813" rtl="0" eaLnBrk="1" fontAlgn="base" latinLnBrk="0" hangingPunct="1">
              <a:lnSpc>
                <a:spcPct val="100000"/>
              </a:lnSpc>
              <a:spcBef>
                <a:spcPct val="0"/>
              </a:spcBef>
              <a:spcAft>
                <a:spcPct val="0"/>
              </a:spcAft>
              <a:buClrTx/>
              <a:buSzTx/>
              <a:buFont typeface="Arial" charset="0"/>
              <a:buChar char="•"/>
              <a:tabLst/>
              <a:defRPr/>
            </a:pPr>
            <a:r>
              <a:rPr lang="en-US" altLang="en-US" dirty="0"/>
              <a:t>There are already many buildings constructed at these Steps in BC through industry leadership and local government policy.</a:t>
            </a:r>
          </a:p>
          <a:p>
            <a:pPr marL="171450" indent="-171450" defTabSz="912813" eaLnBrk="1" hangingPunct="1">
              <a:spcBef>
                <a:spcPct val="0"/>
              </a:spcBef>
              <a:buFont typeface="Arial" charset="0"/>
              <a:buChar char="•"/>
            </a:pPr>
            <a:endParaRPr lang="en-US" altLang="en-US" dirty="0"/>
          </a:p>
          <a:p>
            <a:pPr marL="171450" indent="-171450" defTabSz="912813" eaLnBrk="1" hangingPunct="1">
              <a:spcBef>
                <a:spcPct val="0"/>
              </a:spcBef>
              <a:buFont typeface="Arial" charset="0"/>
              <a:buChar char="•"/>
            </a:pPr>
            <a:r>
              <a:rPr lang="en-US" altLang="en-US" dirty="0"/>
              <a:t>To achieve the Lower Steps, building and design professionals and trades can rely on conventional building designs with careful air-sealing practices, and incrementally incorporate some key elements in the design, building envelope, and equipment and systems. </a:t>
            </a:r>
          </a:p>
          <a:p>
            <a:pPr marL="171450" indent="-171450" defTabSz="912813" eaLnBrk="1" hangingPunct="1">
              <a:spcBef>
                <a:spcPct val="0"/>
              </a:spcBef>
              <a:buFont typeface="Arial" charset="0"/>
              <a:buChar char="•"/>
            </a:pPr>
            <a:endParaRPr lang="en-US" altLang="en-US" dirty="0"/>
          </a:p>
          <a:p>
            <a:pPr marL="171450" indent="-171450" defTabSz="912813" eaLnBrk="1" hangingPunct="1">
              <a:spcBef>
                <a:spcPct val="0"/>
              </a:spcBef>
              <a:buFont typeface="Arial" charset="0"/>
              <a:buChar char="•"/>
            </a:pPr>
            <a:r>
              <a:rPr lang="en-US" altLang="en-US" dirty="0"/>
              <a:t>Builders and designers are advised to collaborate with their energy advisor to select the most cost effective way to meet the requirements.</a:t>
            </a:r>
          </a:p>
          <a:p>
            <a:pPr marL="171450" indent="-171450" defTabSz="912813" eaLnBrk="1" hangingPunct="1">
              <a:spcBef>
                <a:spcPct val="0"/>
              </a:spcBef>
              <a:buFont typeface="Arial" charset="0"/>
              <a:buChar char="•"/>
            </a:pPr>
            <a:endParaRPr lang="en-US" altLang="en-US" dirty="0"/>
          </a:p>
          <a:p>
            <a:pPr defTabSz="912813" eaLnBrk="1" hangingPunct="1">
              <a:spcBef>
                <a:spcPct val="0"/>
              </a:spcBef>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1855E4B7-EF2C-4BFB-8A4E-FCDE68E748FF}" type="slidenum">
              <a:rPr lang="en-US" altLang="en-US" sz="1200" smtClean="0">
                <a:cs typeface="Arial" charset="0"/>
              </a:rPr>
              <a:pPr/>
              <a:t>8</a:t>
            </a:fld>
            <a:endParaRPr lang="en-US" altLang="en-US" sz="1200">
              <a:cs typeface="Arial" charset="0"/>
            </a:endParaRPr>
          </a:p>
        </p:txBody>
      </p:sp>
    </p:spTree>
    <p:extLst>
      <p:ext uri="{BB962C8B-B14F-4D97-AF65-F5344CB8AC3E}">
        <p14:creationId xmlns:p14="http://schemas.microsoft.com/office/powerpoint/2010/main" val="193156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charset="0"/>
              <a:buChar char="•"/>
            </a:pPr>
            <a:r>
              <a:rPr lang="en-US" altLang="en-US" dirty="0"/>
              <a:t>For Part 9 buildings, Step 4 marks the beginning of the Upper Steps. </a:t>
            </a:r>
          </a:p>
          <a:p>
            <a:pPr marL="171450" indent="-171450" eaLnBrk="1" hangingPunct="1">
              <a:spcBef>
                <a:spcPct val="0"/>
              </a:spcBef>
              <a:buFont typeface="Arial" charset="0"/>
              <a:buChar char="•"/>
            </a:pPr>
            <a:endParaRPr lang="en-US" altLang="en-US" baseline="0" dirty="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altLang="en-US" dirty="0"/>
              <a:t>To</a:t>
            </a:r>
            <a:r>
              <a:rPr lang="en-US" altLang="en-US" baseline="0" dirty="0"/>
              <a:t> </a:t>
            </a:r>
            <a:r>
              <a:rPr lang="en-US" altLang="en-US" dirty="0"/>
              <a:t>achieve the Upper Steps, builders and designers will need to adopt a more integrated approach to building design and may need to incorporate more substantial changes in building design, layout, framing techniques, system selection, and materials.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endParaRPr lang="en-US" altLang="en-US" dirty="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altLang="en-US" dirty="0"/>
              <a:t>These techniques and materials will be more costly and challenging without additional training and experience.</a:t>
            </a:r>
          </a:p>
          <a:p>
            <a:pPr marL="171450" indent="-171450" eaLnBrk="1" hangingPunct="1">
              <a:spcBef>
                <a:spcPct val="0"/>
              </a:spcBef>
              <a:buFont typeface="Arial" charset="0"/>
              <a:buChar char="•"/>
            </a:pPr>
            <a:endParaRPr lang="en-US" altLang="en-US" baseline="0" dirty="0"/>
          </a:p>
          <a:p>
            <a:pPr marL="171450" indent="-171450" eaLnBrk="1" hangingPunct="1">
              <a:spcBef>
                <a:spcPct val="0"/>
              </a:spcBef>
              <a:buFont typeface="Arial" charset="0"/>
              <a:buChar char="•"/>
            </a:pPr>
            <a:r>
              <a:rPr lang="en-US" altLang="en-US" baseline="0" dirty="0"/>
              <a:t>For this reason, the province is advising local governments that they may incentivize the Upper Steps, but may not </a:t>
            </a:r>
            <a:r>
              <a:rPr lang="en-US" altLang="en-US" u="sng" baseline="0" dirty="0"/>
              <a:t>require</a:t>
            </a:r>
            <a:r>
              <a:rPr lang="en-US" altLang="en-US" baseline="0" dirty="0"/>
              <a:t> them community wide until at least 2020. </a:t>
            </a:r>
          </a:p>
          <a:p>
            <a:pPr marL="171450" indent="-171450" eaLnBrk="1" hangingPunct="1">
              <a:spcBef>
                <a:spcPct val="0"/>
              </a:spcBef>
              <a:buFont typeface="Arial" charset="0"/>
              <a:buChar char="•"/>
            </a:pPr>
            <a:endParaRPr lang="en-US" altLang="en-US" baseline="0" dirty="0"/>
          </a:p>
          <a:p>
            <a:pPr marL="171450" indent="-171450" eaLnBrk="1" hangingPunct="1">
              <a:spcBef>
                <a:spcPct val="0"/>
              </a:spcBef>
              <a:buFont typeface="Arial" charset="0"/>
              <a:buChar char="•"/>
            </a:pPr>
            <a:r>
              <a:rPr lang="en-US" altLang="en-US" baseline="0" dirty="0"/>
              <a:t>This is to allow industry time to increase capacity.</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fld id="{55A4CA31-D6CD-4FCF-9CFD-5957566A7835}" type="slidenum">
              <a:rPr lang="en-US" altLang="en-US" sz="1200" smtClean="0">
                <a:cs typeface="Arial" charset="0"/>
              </a:rPr>
              <a:pPr/>
              <a:t>9</a:t>
            </a:fld>
            <a:endParaRPr lang="en-US" altLang="en-US" sz="1200">
              <a:cs typeface="Arial" charset="0"/>
            </a:endParaRPr>
          </a:p>
        </p:txBody>
      </p:sp>
    </p:spTree>
    <p:extLst>
      <p:ext uri="{BB962C8B-B14F-4D97-AF65-F5344CB8AC3E}">
        <p14:creationId xmlns:p14="http://schemas.microsoft.com/office/powerpoint/2010/main" val="26380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544123" indent="0" algn="ctr">
              <a:buNone/>
              <a:defRPr>
                <a:solidFill>
                  <a:schemeClr val="tx1">
                    <a:tint val="75000"/>
                  </a:schemeClr>
                </a:solidFill>
              </a:defRPr>
            </a:lvl2pPr>
            <a:lvl3pPr marL="1088245" indent="0" algn="ctr">
              <a:buNone/>
              <a:defRPr>
                <a:solidFill>
                  <a:schemeClr val="tx1">
                    <a:tint val="75000"/>
                  </a:schemeClr>
                </a:solidFill>
              </a:defRPr>
            </a:lvl3pPr>
            <a:lvl4pPr marL="1632368" indent="0" algn="ctr">
              <a:buNone/>
              <a:defRPr>
                <a:solidFill>
                  <a:schemeClr val="tx1">
                    <a:tint val="75000"/>
                  </a:schemeClr>
                </a:solidFill>
              </a:defRPr>
            </a:lvl4pPr>
            <a:lvl5pPr marL="2176490" indent="0" algn="ctr">
              <a:buNone/>
              <a:defRPr>
                <a:solidFill>
                  <a:schemeClr val="tx1">
                    <a:tint val="75000"/>
                  </a:schemeClr>
                </a:solidFill>
              </a:defRPr>
            </a:lvl5pPr>
            <a:lvl6pPr marL="2720612" indent="0" algn="ctr">
              <a:buNone/>
              <a:defRPr>
                <a:solidFill>
                  <a:schemeClr val="tx1">
                    <a:tint val="75000"/>
                  </a:schemeClr>
                </a:solidFill>
              </a:defRPr>
            </a:lvl6pPr>
            <a:lvl7pPr marL="3264734" indent="0" algn="ctr">
              <a:buNone/>
              <a:defRPr>
                <a:solidFill>
                  <a:schemeClr val="tx1">
                    <a:tint val="75000"/>
                  </a:schemeClr>
                </a:solidFill>
              </a:defRPr>
            </a:lvl7pPr>
            <a:lvl8pPr marL="3808857" indent="0" algn="ctr">
              <a:buNone/>
              <a:defRPr>
                <a:solidFill>
                  <a:schemeClr val="tx1">
                    <a:tint val="75000"/>
                  </a:schemeClr>
                </a:solidFill>
              </a:defRPr>
            </a:lvl8pPr>
            <a:lvl9pPr marL="4352979"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FCCA1D77-23FF-491D-8DC0-053A60AA8C25}" type="datetime1">
              <a:rPr lang="en-CA" altLang="en-US"/>
              <a:pPr>
                <a:defRPr/>
              </a:pPr>
              <a:t>2019-08-27</a:t>
            </a:fld>
            <a:endParaRPr lang="en-CA" altLang="en-US"/>
          </a:p>
        </p:txBody>
      </p:sp>
      <p:sp>
        <p:nvSpPr>
          <p:cNvPr id="5" name="Footer Placeholder 4"/>
          <p:cNvSpPr>
            <a:spLocks noGrp="1"/>
          </p:cNvSpPr>
          <p:nvPr>
            <p:ph type="ftr" sz="quarter" idx="11"/>
          </p:nvPr>
        </p:nvSpPr>
        <p:spPr/>
        <p:txBody>
          <a:bodyPr/>
          <a:lstStyle>
            <a:lvl1pPr>
              <a:defRPr/>
            </a:lvl1pPr>
          </a:lstStyle>
          <a:p>
            <a:pPr>
              <a:defRPr/>
            </a:pPr>
            <a:r>
              <a:rPr lang="en-CA"/>
              <a:t>CITYHALL-#5330356-v2-Brendan_McEwen_-_Energy_Step_Code_Introduction_-_Mar_3_Builders_Workshop.PPT</a:t>
            </a:r>
          </a:p>
        </p:txBody>
      </p:sp>
      <p:sp>
        <p:nvSpPr>
          <p:cNvPr id="6" name="Slide Number Placeholder 5"/>
          <p:cNvSpPr>
            <a:spLocks noGrp="1"/>
          </p:cNvSpPr>
          <p:nvPr>
            <p:ph type="sldNum" sz="quarter" idx="12"/>
          </p:nvPr>
        </p:nvSpPr>
        <p:spPr/>
        <p:txBody>
          <a:bodyPr/>
          <a:lstStyle>
            <a:lvl1pPr>
              <a:defRPr/>
            </a:lvl1pPr>
          </a:lstStyle>
          <a:p>
            <a:pPr>
              <a:defRPr/>
            </a:pPr>
            <a:fld id="{94D9F257-D648-4F09-9B26-296D616BA2A6}" type="slidenum">
              <a:rPr lang="en-CA" altLang="en-US"/>
              <a:pPr>
                <a:defRPr/>
              </a:pPr>
              <a:t>‹#›</a:t>
            </a:fld>
            <a:endParaRPr lang="en-CA" altLang="en-US"/>
          </a:p>
        </p:txBody>
      </p:sp>
    </p:spTree>
    <p:extLst>
      <p:ext uri="{BB962C8B-B14F-4D97-AF65-F5344CB8AC3E}">
        <p14:creationId xmlns:p14="http://schemas.microsoft.com/office/powerpoint/2010/main" val="424685977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70457426-9C3A-462E-8BB2-F0E391DADAE8}" type="datetime1">
              <a:rPr lang="en-CA" altLang="en-US"/>
              <a:pPr>
                <a:defRPr/>
              </a:pPr>
              <a:t>2019-08-27</a:t>
            </a:fld>
            <a:endParaRPr lang="en-CA" altLang="en-US"/>
          </a:p>
        </p:txBody>
      </p:sp>
      <p:sp>
        <p:nvSpPr>
          <p:cNvPr id="5"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6" name="Slide Number Placeholder 5"/>
          <p:cNvSpPr>
            <a:spLocks noGrp="1"/>
          </p:cNvSpPr>
          <p:nvPr>
            <p:ph type="sldNum" sz="quarter" idx="12"/>
          </p:nvPr>
        </p:nvSpPr>
        <p:spPr/>
        <p:txBody>
          <a:bodyPr/>
          <a:lstStyle>
            <a:lvl1pPr>
              <a:defRPr/>
            </a:lvl1pPr>
          </a:lstStyle>
          <a:p>
            <a:pPr>
              <a:defRPr/>
            </a:pPr>
            <a:fld id="{74C4534D-83DF-43ED-A8C6-A1BC9424DD36}" type="slidenum">
              <a:rPr lang="en-CA" altLang="en-US"/>
              <a:pPr>
                <a:defRPr/>
              </a:pPr>
              <a:t>‹#›</a:t>
            </a:fld>
            <a:endParaRPr lang="en-CA" altLang="en-US"/>
          </a:p>
        </p:txBody>
      </p:sp>
    </p:spTree>
    <p:extLst>
      <p:ext uri="{BB962C8B-B14F-4D97-AF65-F5344CB8AC3E}">
        <p14:creationId xmlns:p14="http://schemas.microsoft.com/office/powerpoint/2010/main" val="99045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A97268E5-7CBA-45D0-A5B6-B3F6EE119D62}" type="datetime1">
              <a:rPr lang="en-CA" altLang="en-US"/>
              <a:pPr>
                <a:defRPr/>
              </a:pPr>
              <a:t>2019-08-27</a:t>
            </a:fld>
            <a:endParaRPr lang="en-CA" altLang="en-US"/>
          </a:p>
        </p:txBody>
      </p:sp>
      <p:sp>
        <p:nvSpPr>
          <p:cNvPr id="5"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6" name="Slide Number Placeholder 5"/>
          <p:cNvSpPr>
            <a:spLocks noGrp="1"/>
          </p:cNvSpPr>
          <p:nvPr>
            <p:ph type="sldNum" sz="quarter" idx="12"/>
          </p:nvPr>
        </p:nvSpPr>
        <p:spPr/>
        <p:txBody>
          <a:bodyPr/>
          <a:lstStyle>
            <a:lvl1pPr>
              <a:defRPr/>
            </a:lvl1pPr>
          </a:lstStyle>
          <a:p>
            <a:pPr>
              <a:defRPr/>
            </a:pPr>
            <a:fld id="{81656420-8797-40E3-839D-C7743675A960}" type="slidenum">
              <a:rPr lang="en-CA" altLang="en-US"/>
              <a:pPr>
                <a:defRPr/>
              </a:pPr>
              <a:t>‹#›</a:t>
            </a:fld>
            <a:endParaRPr lang="en-CA" altLang="en-US"/>
          </a:p>
        </p:txBody>
      </p:sp>
    </p:spTree>
    <p:extLst>
      <p:ext uri="{BB962C8B-B14F-4D97-AF65-F5344CB8AC3E}">
        <p14:creationId xmlns:p14="http://schemas.microsoft.com/office/powerpoint/2010/main" val="348342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CA"/>
          </a:p>
        </p:txBody>
      </p:sp>
      <p:sp>
        <p:nvSpPr>
          <p:cNvPr id="8" name="Picture Placeholder 7"/>
          <p:cNvSpPr>
            <a:spLocks noGrp="1"/>
          </p:cNvSpPr>
          <p:nvPr>
            <p:ph type="pic" sz="quarter" idx="13"/>
          </p:nvPr>
        </p:nvSpPr>
        <p:spPr>
          <a:xfrm>
            <a:off x="0" y="0"/>
            <a:ext cx="1523603" cy="1092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pPr lvl="0"/>
            <a:endParaRPr lang="en-CA" noProof="0" dirty="0"/>
          </a:p>
        </p:txBody>
      </p:sp>
      <p:sp>
        <p:nvSpPr>
          <p:cNvPr id="10" name="Picture Placeholder 9"/>
          <p:cNvSpPr>
            <a:spLocks noGrp="1"/>
          </p:cNvSpPr>
          <p:nvPr>
            <p:ph type="pic" sz="quarter" idx="14"/>
          </p:nvPr>
        </p:nvSpPr>
        <p:spPr>
          <a:xfrm>
            <a:off x="1523603" y="0"/>
            <a:ext cx="1523603" cy="1092200"/>
          </a:xfrm>
          <a:prstGeom prst="rect">
            <a:avLst/>
          </a:prstGeom>
        </p:spPr>
        <p:txBody>
          <a:bodyPr/>
          <a:lstStyle/>
          <a:p>
            <a:pPr lvl="0"/>
            <a:endParaRPr lang="en-CA" noProof="0"/>
          </a:p>
        </p:txBody>
      </p:sp>
      <p:sp>
        <p:nvSpPr>
          <p:cNvPr id="6" name="Date Placeholder 3"/>
          <p:cNvSpPr>
            <a:spLocks noGrp="1"/>
          </p:cNvSpPr>
          <p:nvPr>
            <p:ph type="dt" sz="half" idx="15"/>
          </p:nvPr>
        </p:nvSpPr>
        <p:spPr/>
        <p:txBody>
          <a:bodyPr/>
          <a:lstStyle>
            <a:lvl1pPr>
              <a:defRPr/>
            </a:lvl1pPr>
          </a:lstStyle>
          <a:p>
            <a:pPr>
              <a:defRPr/>
            </a:pPr>
            <a:fld id="{8531437B-A60A-49F2-B5F8-5AFEA2F5E1EC}" type="datetime1">
              <a:rPr lang="en-CA" altLang="en-US"/>
              <a:pPr>
                <a:defRPr/>
              </a:pPr>
              <a:t>2019-08-27</a:t>
            </a:fld>
            <a:endParaRPr lang="en-CA" altLang="en-US"/>
          </a:p>
        </p:txBody>
      </p:sp>
      <p:sp>
        <p:nvSpPr>
          <p:cNvPr id="7" name="Footer Placeholder 4"/>
          <p:cNvSpPr>
            <a:spLocks noGrp="1"/>
          </p:cNvSpPr>
          <p:nvPr>
            <p:ph type="ftr" sz="quarter" idx="16"/>
          </p:nvPr>
        </p:nvSpPr>
        <p:spPr/>
        <p:txBody>
          <a:bodyPr/>
          <a:lstStyle>
            <a:lvl1pPr>
              <a:defRPr/>
            </a:lvl1pPr>
          </a:lstStyle>
          <a:p>
            <a:pPr>
              <a:defRPr/>
            </a:pPr>
            <a:r>
              <a:rPr lang="en-CA"/>
              <a:t>CITYHALL-#5280926v1-Energy_Step_Code_-_GVHBA_Jan_27.PPT</a:t>
            </a:r>
          </a:p>
        </p:txBody>
      </p:sp>
      <p:sp>
        <p:nvSpPr>
          <p:cNvPr id="9" name="Slide Number Placeholder 5"/>
          <p:cNvSpPr>
            <a:spLocks noGrp="1"/>
          </p:cNvSpPr>
          <p:nvPr>
            <p:ph type="sldNum" sz="quarter" idx="17"/>
          </p:nvPr>
        </p:nvSpPr>
        <p:spPr/>
        <p:txBody>
          <a:bodyPr/>
          <a:lstStyle>
            <a:lvl1pPr>
              <a:defRPr/>
            </a:lvl1pPr>
          </a:lstStyle>
          <a:p>
            <a:pPr>
              <a:defRPr/>
            </a:pPr>
            <a:fld id="{F66B8396-6817-406B-BF3A-97BA22650EAB}" type="slidenum">
              <a:rPr lang="en-CA" altLang="en-US"/>
              <a:pPr>
                <a:defRPr/>
              </a:pPr>
              <a:t>‹#›</a:t>
            </a:fld>
            <a:endParaRPr lang="en-CA" altLang="en-US"/>
          </a:p>
        </p:txBody>
      </p:sp>
    </p:spTree>
    <p:extLst>
      <p:ext uri="{BB962C8B-B14F-4D97-AF65-F5344CB8AC3E}">
        <p14:creationId xmlns:p14="http://schemas.microsoft.com/office/powerpoint/2010/main" val="223912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CA"/>
          </a:p>
        </p:txBody>
      </p:sp>
      <p:sp>
        <p:nvSpPr>
          <p:cNvPr id="8" name="Picture Placeholder 7"/>
          <p:cNvSpPr>
            <a:spLocks noGrp="1"/>
          </p:cNvSpPr>
          <p:nvPr>
            <p:ph type="pic" sz="quarter" idx="13"/>
          </p:nvPr>
        </p:nvSpPr>
        <p:spPr>
          <a:xfrm>
            <a:off x="0" y="0"/>
            <a:ext cx="1523603" cy="1092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pPr lvl="0"/>
            <a:endParaRPr lang="en-CA" noProof="0" dirty="0"/>
          </a:p>
        </p:txBody>
      </p:sp>
      <p:sp>
        <p:nvSpPr>
          <p:cNvPr id="10" name="Picture Placeholder 9"/>
          <p:cNvSpPr>
            <a:spLocks noGrp="1"/>
          </p:cNvSpPr>
          <p:nvPr>
            <p:ph type="pic" sz="quarter" idx="14"/>
          </p:nvPr>
        </p:nvSpPr>
        <p:spPr>
          <a:xfrm>
            <a:off x="1523603" y="0"/>
            <a:ext cx="1523603" cy="1092200"/>
          </a:xfrm>
          <a:prstGeom prst="rect">
            <a:avLst/>
          </a:prstGeom>
        </p:spPr>
        <p:txBody>
          <a:bodyPr/>
          <a:lstStyle/>
          <a:p>
            <a:pPr lvl="0"/>
            <a:endParaRPr lang="en-CA" noProof="0"/>
          </a:p>
        </p:txBody>
      </p:sp>
      <p:sp>
        <p:nvSpPr>
          <p:cNvPr id="6" name="Date Placeholder 3"/>
          <p:cNvSpPr>
            <a:spLocks noGrp="1"/>
          </p:cNvSpPr>
          <p:nvPr>
            <p:ph type="dt" sz="half" idx="15"/>
          </p:nvPr>
        </p:nvSpPr>
        <p:spPr/>
        <p:txBody>
          <a:bodyPr/>
          <a:lstStyle>
            <a:lvl1pPr>
              <a:defRPr/>
            </a:lvl1pPr>
          </a:lstStyle>
          <a:p>
            <a:pPr>
              <a:defRPr/>
            </a:pPr>
            <a:fld id="{10927FE9-1865-4317-848B-D275EA2194A5}" type="datetime1">
              <a:rPr lang="en-CA" altLang="en-US"/>
              <a:pPr>
                <a:defRPr/>
              </a:pPr>
              <a:t>2019-08-27</a:t>
            </a:fld>
            <a:endParaRPr lang="en-CA" altLang="en-US"/>
          </a:p>
        </p:txBody>
      </p:sp>
      <p:sp>
        <p:nvSpPr>
          <p:cNvPr id="7" name="Footer Placeholder 4"/>
          <p:cNvSpPr>
            <a:spLocks noGrp="1"/>
          </p:cNvSpPr>
          <p:nvPr>
            <p:ph type="ftr" sz="quarter" idx="16"/>
          </p:nvPr>
        </p:nvSpPr>
        <p:spPr/>
        <p:txBody>
          <a:bodyPr/>
          <a:lstStyle>
            <a:lvl1pPr>
              <a:defRPr/>
            </a:lvl1pPr>
          </a:lstStyle>
          <a:p>
            <a:pPr>
              <a:defRPr/>
            </a:pPr>
            <a:r>
              <a:rPr lang="en-CA"/>
              <a:t>CITYHALL-#5280926v1-Energy_Step_Code_-_GVHBA_Jan_27.PPT</a:t>
            </a:r>
          </a:p>
        </p:txBody>
      </p:sp>
      <p:sp>
        <p:nvSpPr>
          <p:cNvPr id="9" name="Slide Number Placeholder 5"/>
          <p:cNvSpPr>
            <a:spLocks noGrp="1"/>
          </p:cNvSpPr>
          <p:nvPr>
            <p:ph type="sldNum" sz="quarter" idx="17"/>
          </p:nvPr>
        </p:nvSpPr>
        <p:spPr/>
        <p:txBody>
          <a:bodyPr/>
          <a:lstStyle>
            <a:lvl1pPr>
              <a:defRPr/>
            </a:lvl1pPr>
          </a:lstStyle>
          <a:p>
            <a:pPr>
              <a:defRPr/>
            </a:pPr>
            <a:fld id="{60513EA3-8236-4934-910A-01879CF17C06}" type="slidenum">
              <a:rPr lang="en-CA" altLang="en-US"/>
              <a:pPr>
                <a:defRPr/>
              </a:pPr>
              <a:t>‹#›</a:t>
            </a:fld>
            <a:endParaRPr lang="en-CA" altLang="en-US"/>
          </a:p>
        </p:txBody>
      </p:sp>
    </p:spTree>
    <p:extLst>
      <p:ext uri="{BB962C8B-B14F-4D97-AF65-F5344CB8AC3E}">
        <p14:creationId xmlns:p14="http://schemas.microsoft.com/office/powerpoint/2010/main" val="74069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CA"/>
          </a:p>
        </p:txBody>
      </p:sp>
      <p:sp>
        <p:nvSpPr>
          <p:cNvPr id="8" name="Picture Placeholder 7"/>
          <p:cNvSpPr>
            <a:spLocks noGrp="1"/>
          </p:cNvSpPr>
          <p:nvPr>
            <p:ph type="pic" sz="quarter" idx="13"/>
          </p:nvPr>
        </p:nvSpPr>
        <p:spPr>
          <a:xfrm>
            <a:off x="0" y="0"/>
            <a:ext cx="1523603" cy="1092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pPr lvl="0"/>
            <a:endParaRPr lang="en-CA" noProof="0" dirty="0"/>
          </a:p>
        </p:txBody>
      </p:sp>
      <p:sp>
        <p:nvSpPr>
          <p:cNvPr id="10" name="Picture Placeholder 9"/>
          <p:cNvSpPr>
            <a:spLocks noGrp="1"/>
          </p:cNvSpPr>
          <p:nvPr>
            <p:ph type="pic" sz="quarter" idx="14"/>
          </p:nvPr>
        </p:nvSpPr>
        <p:spPr>
          <a:xfrm>
            <a:off x="1523603" y="0"/>
            <a:ext cx="1523603" cy="1092200"/>
          </a:xfrm>
          <a:prstGeom prst="rect">
            <a:avLst/>
          </a:prstGeom>
        </p:spPr>
        <p:txBody>
          <a:bodyPr/>
          <a:lstStyle/>
          <a:p>
            <a:pPr lvl="0"/>
            <a:endParaRPr lang="en-CA" noProof="0"/>
          </a:p>
        </p:txBody>
      </p:sp>
      <p:sp>
        <p:nvSpPr>
          <p:cNvPr id="6" name="Date Placeholder 3"/>
          <p:cNvSpPr>
            <a:spLocks noGrp="1"/>
          </p:cNvSpPr>
          <p:nvPr>
            <p:ph type="dt" sz="half" idx="15"/>
          </p:nvPr>
        </p:nvSpPr>
        <p:spPr/>
        <p:txBody>
          <a:bodyPr/>
          <a:lstStyle>
            <a:lvl1pPr>
              <a:defRPr/>
            </a:lvl1pPr>
          </a:lstStyle>
          <a:p>
            <a:pPr>
              <a:defRPr/>
            </a:pPr>
            <a:fld id="{7B57F7D2-18B9-47BB-A48E-B4B3936259D2}" type="datetime1">
              <a:rPr lang="en-CA" altLang="en-US"/>
              <a:pPr>
                <a:defRPr/>
              </a:pPr>
              <a:t>2019-08-27</a:t>
            </a:fld>
            <a:endParaRPr lang="en-CA" altLang="en-US"/>
          </a:p>
        </p:txBody>
      </p:sp>
      <p:sp>
        <p:nvSpPr>
          <p:cNvPr id="7" name="Footer Placeholder 4"/>
          <p:cNvSpPr>
            <a:spLocks noGrp="1"/>
          </p:cNvSpPr>
          <p:nvPr>
            <p:ph type="ftr" sz="quarter" idx="16"/>
          </p:nvPr>
        </p:nvSpPr>
        <p:spPr/>
        <p:txBody>
          <a:bodyPr/>
          <a:lstStyle>
            <a:lvl1pPr>
              <a:defRPr/>
            </a:lvl1pPr>
          </a:lstStyle>
          <a:p>
            <a:pPr>
              <a:defRPr/>
            </a:pPr>
            <a:r>
              <a:rPr lang="en-CA"/>
              <a:t>CITYHALL-#5280926v1-Energy_Step_Code_-_GVHBA_Jan_27.PPT</a:t>
            </a:r>
          </a:p>
        </p:txBody>
      </p:sp>
      <p:sp>
        <p:nvSpPr>
          <p:cNvPr id="9" name="Slide Number Placeholder 5"/>
          <p:cNvSpPr>
            <a:spLocks noGrp="1"/>
          </p:cNvSpPr>
          <p:nvPr>
            <p:ph type="sldNum" sz="quarter" idx="17"/>
          </p:nvPr>
        </p:nvSpPr>
        <p:spPr/>
        <p:txBody>
          <a:bodyPr/>
          <a:lstStyle>
            <a:lvl1pPr>
              <a:defRPr/>
            </a:lvl1pPr>
          </a:lstStyle>
          <a:p>
            <a:pPr>
              <a:defRPr/>
            </a:pPr>
            <a:fld id="{3ADB653E-C691-4684-903A-BB337F48CA1E}" type="slidenum">
              <a:rPr lang="en-CA" altLang="en-US"/>
              <a:pPr>
                <a:defRPr/>
              </a:pPr>
              <a:t>‹#›</a:t>
            </a:fld>
            <a:endParaRPr lang="en-CA" altLang="en-US"/>
          </a:p>
        </p:txBody>
      </p:sp>
    </p:spTree>
    <p:extLst>
      <p:ext uri="{BB962C8B-B14F-4D97-AF65-F5344CB8AC3E}">
        <p14:creationId xmlns:p14="http://schemas.microsoft.com/office/powerpoint/2010/main" val="382861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CA"/>
          </a:p>
        </p:txBody>
      </p:sp>
      <p:sp>
        <p:nvSpPr>
          <p:cNvPr id="8" name="Picture Placeholder 7"/>
          <p:cNvSpPr>
            <a:spLocks noGrp="1"/>
          </p:cNvSpPr>
          <p:nvPr>
            <p:ph type="pic" sz="quarter" idx="13"/>
          </p:nvPr>
        </p:nvSpPr>
        <p:spPr>
          <a:xfrm>
            <a:off x="0" y="0"/>
            <a:ext cx="1523603" cy="1092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pPr lvl="0"/>
            <a:endParaRPr lang="en-CA" noProof="0" dirty="0"/>
          </a:p>
        </p:txBody>
      </p:sp>
      <p:sp>
        <p:nvSpPr>
          <p:cNvPr id="10" name="Picture Placeholder 9"/>
          <p:cNvSpPr>
            <a:spLocks noGrp="1"/>
          </p:cNvSpPr>
          <p:nvPr>
            <p:ph type="pic" sz="quarter" idx="14"/>
          </p:nvPr>
        </p:nvSpPr>
        <p:spPr>
          <a:xfrm>
            <a:off x="1523603" y="0"/>
            <a:ext cx="1523603" cy="1092200"/>
          </a:xfrm>
          <a:prstGeom prst="rect">
            <a:avLst/>
          </a:prstGeom>
        </p:spPr>
        <p:txBody>
          <a:bodyPr/>
          <a:lstStyle/>
          <a:p>
            <a:pPr lvl="0"/>
            <a:endParaRPr lang="en-CA" noProof="0"/>
          </a:p>
        </p:txBody>
      </p:sp>
      <p:sp>
        <p:nvSpPr>
          <p:cNvPr id="6" name="Date Placeholder 3"/>
          <p:cNvSpPr>
            <a:spLocks noGrp="1"/>
          </p:cNvSpPr>
          <p:nvPr>
            <p:ph type="dt" sz="half" idx="15"/>
          </p:nvPr>
        </p:nvSpPr>
        <p:spPr/>
        <p:txBody>
          <a:bodyPr/>
          <a:lstStyle>
            <a:lvl1pPr>
              <a:defRPr/>
            </a:lvl1pPr>
          </a:lstStyle>
          <a:p>
            <a:pPr>
              <a:defRPr/>
            </a:pPr>
            <a:fld id="{0AE5E26A-FC43-41EE-8F03-023617DBD702}" type="datetime1">
              <a:rPr lang="en-CA" altLang="en-US"/>
              <a:pPr>
                <a:defRPr/>
              </a:pPr>
              <a:t>2019-08-27</a:t>
            </a:fld>
            <a:endParaRPr lang="en-CA" altLang="en-US"/>
          </a:p>
        </p:txBody>
      </p:sp>
      <p:sp>
        <p:nvSpPr>
          <p:cNvPr id="7" name="Footer Placeholder 4"/>
          <p:cNvSpPr>
            <a:spLocks noGrp="1"/>
          </p:cNvSpPr>
          <p:nvPr>
            <p:ph type="ftr" sz="quarter" idx="16"/>
          </p:nvPr>
        </p:nvSpPr>
        <p:spPr/>
        <p:txBody>
          <a:bodyPr/>
          <a:lstStyle>
            <a:lvl1pPr>
              <a:defRPr/>
            </a:lvl1pPr>
          </a:lstStyle>
          <a:p>
            <a:pPr>
              <a:defRPr/>
            </a:pPr>
            <a:r>
              <a:rPr lang="en-CA"/>
              <a:t>CITYHALL-#5280926v1-Energy_Step_Code_-_GVHBA_Jan_27.PPT</a:t>
            </a:r>
          </a:p>
        </p:txBody>
      </p:sp>
      <p:sp>
        <p:nvSpPr>
          <p:cNvPr id="9" name="Slide Number Placeholder 5"/>
          <p:cNvSpPr>
            <a:spLocks noGrp="1"/>
          </p:cNvSpPr>
          <p:nvPr>
            <p:ph type="sldNum" sz="quarter" idx="17"/>
          </p:nvPr>
        </p:nvSpPr>
        <p:spPr/>
        <p:txBody>
          <a:bodyPr/>
          <a:lstStyle>
            <a:lvl1pPr>
              <a:defRPr/>
            </a:lvl1pPr>
          </a:lstStyle>
          <a:p>
            <a:pPr>
              <a:defRPr/>
            </a:pPr>
            <a:fld id="{109C1C8A-465A-4747-BF2E-EE26DEBD2715}" type="slidenum">
              <a:rPr lang="en-CA" altLang="en-US"/>
              <a:pPr>
                <a:defRPr/>
              </a:pPr>
              <a:t>‹#›</a:t>
            </a:fld>
            <a:endParaRPr lang="en-CA" altLang="en-US"/>
          </a:p>
        </p:txBody>
      </p:sp>
    </p:spTree>
    <p:extLst>
      <p:ext uri="{BB962C8B-B14F-4D97-AF65-F5344CB8AC3E}">
        <p14:creationId xmlns:p14="http://schemas.microsoft.com/office/powerpoint/2010/main" val="200047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CA"/>
          </a:p>
        </p:txBody>
      </p:sp>
      <p:sp>
        <p:nvSpPr>
          <p:cNvPr id="8" name="Picture Placeholder 7"/>
          <p:cNvSpPr>
            <a:spLocks noGrp="1"/>
          </p:cNvSpPr>
          <p:nvPr>
            <p:ph type="pic" sz="quarter" idx="13"/>
          </p:nvPr>
        </p:nvSpPr>
        <p:spPr>
          <a:xfrm>
            <a:off x="0" y="0"/>
            <a:ext cx="1523603" cy="1092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pPr lvl="0"/>
            <a:endParaRPr lang="en-CA" noProof="0" dirty="0"/>
          </a:p>
        </p:txBody>
      </p:sp>
      <p:sp>
        <p:nvSpPr>
          <p:cNvPr id="10" name="Picture Placeholder 9"/>
          <p:cNvSpPr>
            <a:spLocks noGrp="1"/>
          </p:cNvSpPr>
          <p:nvPr>
            <p:ph type="pic" sz="quarter" idx="14"/>
          </p:nvPr>
        </p:nvSpPr>
        <p:spPr>
          <a:xfrm>
            <a:off x="1523603" y="0"/>
            <a:ext cx="1523603" cy="1092200"/>
          </a:xfrm>
          <a:prstGeom prst="rect">
            <a:avLst/>
          </a:prstGeom>
        </p:spPr>
        <p:txBody>
          <a:bodyPr/>
          <a:lstStyle/>
          <a:p>
            <a:pPr lvl="0"/>
            <a:endParaRPr lang="en-CA" noProof="0"/>
          </a:p>
        </p:txBody>
      </p:sp>
      <p:sp>
        <p:nvSpPr>
          <p:cNvPr id="6" name="Date Placeholder 3"/>
          <p:cNvSpPr>
            <a:spLocks noGrp="1"/>
          </p:cNvSpPr>
          <p:nvPr>
            <p:ph type="dt" sz="half" idx="15"/>
          </p:nvPr>
        </p:nvSpPr>
        <p:spPr/>
        <p:txBody>
          <a:bodyPr/>
          <a:lstStyle>
            <a:lvl1pPr>
              <a:defRPr/>
            </a:lvl1pPr>
          </a:lstStyle>
          <a:p>
            <a:pPr>
              <a:defRPr/>
            </a:pPr>
            <a:fld id="{B2E07A49-A80D-43AC-A954-A28CB60A3DF9}" type="datetime1">
              <a:rPr lang="en-CA" altLang="en-US"/>
              <a:pPr>
                <a:defRPr/>
              </a:pPr>
              <a:t>2019-08-27</a:t>
            </a:fld>
            <a:endParaRPr lang="en-CA" altLang="en-US"/>
          </a:p>
        </p:txBody>
      </p:sp>
      <p:sp>
        <p:nvSpPr>
          <p:cNvPr id="7" name="Footer Placeholder 4"/>
          <p:cNvSpPr>
            <a:spLocks noGrp="1"/>
          </p:cNvSpPr>
          <p:nvPr>
            <p:ph type="ftr" sz="quarter" idx="16"/>
          </p:nvPr>
        </p:nvSpPr>
        <p:spPr/>
        <p:txBody>
          <a:bodyPr/>
          <a:lstStyle>
            <a:lvl1pPr>
              <a:defRPr/>
            </a:lvl1pPr>
          </a:lstStyle>
          <a:p>
            <a:pPr>
              <a:defRPr/>
            </a:pPr>
            <a:r>
              <a:rPr lang="en-CA"/>
              <a:t>CITYHALL-#5280926v1-Energy_Step_Code_-_GVHBA_Jan_27.PPT</a:t>
            </a:r>
          </a:p>
        </p:txBody>
      </p:sp>
      <p:sp>
        <p:nvSpPr>
          <p:cNvPr id="9" name="Slide Number Placeholder 5"/>
          <p:cNvSpPr>
            <a:spLocks noGrp="1"/>
          </p:cNvSpPr>
          <p:nvPr>
            <p:ph type="sldNum" sz="quarter" idx="17"/>
          </p:nvPr>
        </p:nvSpPr>
        <p:spPr/>
        <p:txBody>
          <a:bodyPr/>
          <a:lstStyle>
            <a:lvl1pPr>
              <a:defRPr/>
            </a:lvl1pPr>
          </a:lstStyle>
          <a:p>
            <a:pPr>
              <a:defRPr/>
            </a:pPr>
            <a:fld id="{9450870F-F82D-4044-9E57-8885091BD11E}" type="slidenum">
              <a:rPr lang="en-CA" altLang="en-US"/>
              <a:pPr>
                <a:defRPr/>
              </a:pPr>
              <a:t>‹#›</a:t>
            </a:fld>
            <a:endParaRPr lang="en-CA" altLang="en-US"/>
          </a:p>
        </p:txBody>
      </p:sp>
    </p:spTree>
    <p:extLst>
      <p:ext uri="{BB962C8B-B14F-4D97-AF65-F5344CB8AC3E}">
        <p14:creationId xmlns:p14="http://schemas.microsoft.com/office/powerpoint/2010/main" val="414622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1CF6359D-3EEE-4E3D-ABE1-6A8F46B9DD8D}" type="datetime1">
              <a:rPr lang="en-CA" altLang="en-US"/>
              <a:pPr>
                <a:defRPr/>
              </a:pPr>
              <a:t>2019-08-27</a:t>
            </a:fld>
            <a:endParaRPr lang="en-CA" altLang="en-US"/>
          </a:p>
        </p:txBody>
      </p:sp>
      <p:sp>
        <p:nvSpPr>
          <p:cNvPr id="5"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6" name="Slide Number Placeholder 5"/>
          <p:cNvSpPr>
            <a:spLocks noGrp="1"/>
          </p:cNvSpPr>
          <p:nvPr>
            <p:ph type="sldNum" sz="quarter" idx="12"/>
          </p:nvPr>
        </p:nvSpPr>
        <p:spPr/>
        <p:txBody>
          <a:bodyPr/>
          <a:lstStyle>
            <a:lvl1pPr>
              <a:defRPr/>
            </a:lvl1pPr>
          </a:lstStyle>
          <a:p>
            <a:pPr>
              <a:defRPr/>
            </a:pPr>
            <a:fld id="{FF0A1016-C5EE-40D2-A260-69365B770382}" type="slidenum">
              <a:rPr lang="en-CA" altLang="en-US"/>
              <a:pPr>
                <a:defRPr/>
              </a:pPr>
              <a:t>‹#›</a:t>
            </a:fld>
            <a:endParaRPr lang="en-CA" altLang="en-US"/>
          </a:p>
        </p:txBody>
      </p:sp>
    </p:spTree>
    <p:extLst>
      <p:ext uri="{BB962C8B-B14F-4D97-AF65-F5344CB8AC3E}">
        <p14:creationId xmlns:p14="http://schemas.microsoft.com/office/powerpoint/2010/main" val="224343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799" b="1" cap="all"/>
            </a:lvl1pPr>
          </a:lstStyle>
          <a:p>
            <a:r>
              <a:rPr lang="en-US"/>
              <a:t>Click to edit Master title style</a:t>
            </a:r>
            <a:endParaRPr lang="en-CA"/>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399">
                <a:solidFill>
                  <a:schemeClr val="tx1">
                    <a:tint val="75000"/>
                  </a:schemeClr>
                </a:solidFill>
              </a:defRPr>
            </a:lvl1pPr>
            <a:lvl2pPr marL="544123" indent="0">
              <a:buNone/>
              <a:defRPr sz="2133">
                <a:solidFill>
                  <a:schemeClr val="tx1">
                    <a:tint val="75000"/>
                  </a:schemeClr>
                </a:solidFill>
              </a:defRPr>
            </a:lvl2pPr>
            <a:lvl3pPr marL="1088245" indent="0">
              <a:buNone/>
              <a:defRPr sz="1866">
                <a:solidFill>
                  <a:schemeClr val="tx1">
                    <a:tint val="75000"/>
                  </a:schemeClr>
                </a:solidFill>
              </a:defRPr>
            </a:lvl3pPr>
            <a:lvl4pPr marL="1632368" indent="0">
              <a:buNone/>
              <a:defRPr sz="1733">
                <a:solidFill>
                  <a:schemeClr val="tx1">
                    <a:tint val="75000"/>
                  </a:schemeClr>
                </a:solidFill>
              </a:defRPr>
            </a:lvl4pPr>
            <a:lvl5pPr marL="2176490" indent="0">
              <a:buNone/>
              <a:defRPr sz="1733">
                <a:solidFill>
                  <a:schemeClr val="tx1">
                    <a:tint val="75000"/>
                  </a:schemeClr>
                </a:solidFill>
              </a:defRPr>
            </a:lvl5pPr>
            <a:lvl6pPr marL="2720612" indent="0">
              <a:buNone/>
              <a:defRPr sz="1733">
                <a:solidFill>
                  <a:schemeClr val="tx1">
                    <a:tint val="75000"/>
                  </a:schemeClr>
                </a:solidFill>
              </a:defRPr>
            </a:lvl6pPr>
            <a:lvl7pPr marL="3264734" indent="0">
              <a:buNone/>
              <a:defRPr sz="1733">
                <a:solidFill>
                  <a:schemeClr val="tx1">
                    <a:tint val="75000"/>
                  </a:schemeClr>
                </a:solidFill>
              </a:defRPr>
            </a:lvl7pPr>
            <a:lvl8pPr marL="3808857" indent="0">
              <a:buNone/>
              <a:defRPr sz="1733">
                <a:solidFill>
                  <a:schemeClr val="tx1">
                    <a:tint val="75000"/>
                  </a:schemeClr>
                </a:solidFill>
              </a:defRPr>
            </a:lvl8pPr>
            <a:lvl9pPr marL="4352979" indent="0">
              <a:buNone/>
              <a:defRPr sz="17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1493D4-AF3B-470F-B0D6-6420ACD24749}" type="datetime1">
              <a:rPr lang="en-CA" altLang="en-US"/>
              <a:pPr>
                <a:defRPr/>
              </a:pPr>
              <a:t>2019-08-27</a:t>
            </a:fld>
            <a:endParaRPr lang="en-CA" altLang="en-US"/>
          </a:p>
        </p:txBody>
      </p:sp>
      <p:sp>
        <p:nvSpPr>
          <p:cNvPr id="5"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6" name="Slide Number Placeholder 5"/>
          <p:cNvSpPr>
            <a:spLocks noGrp="1"/>
          </p:cNvSpPr>
          <p:nvPr>
            <p:ph type="sldNum" sz="quarter" idx="12"/>
          </p:nvPr>
        </p:nvSpPr>
        <p:spPr/>
        <p:txBody>
          <a:bodyPr/>
          <a:lstStyle>
            <a:lvl1pPr>
              <a:defRPr/>
            </a:lvl1pPr>
          </a:lstStyle>
          <a:p>
            <a:pPr>
              <a:defRPr/>
            </a:pPr>
            <a:fld id="{05930036-EC88-4795-A0E1-14FD5DD8A893}" type="slidenum">
              <a:rPr lang="en-CA" altLang="en-US"/>
              <a:pPr>
                <a:defRPr/>
              </a:pPr>
              <a:t>‹#›</a:t>
            </a:fld>
            <a:endParaRPr lang="en-CA" altLang="en-US"/>
          </a:p>
        </p:txBody>
      </p:sp>
    </p:spTree>
    <p:extLst>
      <p:ext uri="{BB962C8B-B14F-4D97-AF65-F5344CB8AC3E}">
        <p14:creationId xmlns:p14="http://schemas.microsoft.com/office/powerpoint/2010/main" val="426613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441" y="1600201"/>
            <a:ext cx="5383398" cy="4525964"/>
          </a:xfrm>
        </p:spPr>
        <p:txBody>
          <a:bodyPr/>
          <a:lstStyle>
            <a:lvl1pPr>
              <a:defRPr sz="3333"/>
            </a:lvl1pPr>
            <a:lvl2pPr>
              <a:defRPr sz="2799"/>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5986" y="1600201"/>
            <a:ext cx="5383398" cy="4525964"/>
          </a:xfrm>
        </p:spPr>
        <p:txBody>
          <a:bodyPr/>
          <a:lstStyle>
            <a:lvl1pPr>
              <a:defRPr sz="3333"/>
            </a:lvl1pPr>
            <a:lvl2pPr>
              <a:defRPr sz="2799"/>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E00EB76F-7552-4766-8AC8-85219B01E09E}" type="datetime1">
              <a:rPr lang="en-CA" altLang="en-US"/>
              <a:pPr>
                <a:defRPr/>
              </a:pPr>
              <a:t>2019-08-27</a:t>
            </a:fld>
            <a:endParaRPr lang="en-CA" altLang="en-US"/>
          </a:p>
        </p:txBody>
      </p:sp>
      <p:sp>
        <p:nvSpPr>
          <p:cNvPr id="6"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7" name="Slide Number Placeholder 5"/>
          <p:cNvSpPr>
            <a:spLocks noGrp="1"/>
          </p:cNvSpPr>
          <p:nvPr>
            <p:ph type="sldNum" sz="quarter" idx="12"/>
          </p:nvPr>
        </p:nvSpPr>
        <p:spPr/>
        <p:txBody>
          <a:bodyPr/>
          <a:lstStyle>
            <a:lvl1pPr>
              <a:defRPr/>
            </a:lvl1pPr>
          </a:lstStyle>
          <a:p>
            <a:pPr>
              <a:defRPr/>
            </a:pPr>
            <a:fld id="{8F8282F8-A596-43F5-B880-F421475B7871}" type="slidenum">
              <a:rPr lang="en-CA" altLang="en-US"/>
              <a:pPr>
                <a:defRPr/>
              </a:pPr>
              <a:t>‹#›</a:t>
            </a:fld>
            <a:endParaRPr lang="en-CA" altLang="en-US"/>
          </a:p>
        </p:txBody>
      </p:sp>
    </p:spTree>
    <p:extLst>
      <p:ext uri="{BB962C8B-B14F-4D97-AF65-F5344CB8AC3E}">
        <p14:creationId xmlns:p14="http://schemas.microsoft.com/office/powerpoint/2010/main" val="428649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441" y="1535114"/>
            <a:ext cx="5385514" cy="639761"/>
          </a:xfrm>
        </p:spPr>
        <p:txBody>
          <a:bodyPr anchor="b"/>
          <a:lstStyle>
            <a:lvl1pPr marL="0" indent="0">
              <a:buNone/>
              <a:defRPr sz="2799" b="1"/>
            </a:lvl1pPr>
            <a:lvl2pPr marL="544123" indent="0">
              <a:buNone/>
              <a:defRPr sz="2399" b="1"/>
            </a:lvl2pPr>
            <a:lvl3pPr marL="1088245" indent="0">
              <a:buNone/>
              <a:defRPr sz="2133" b="1"/>
            </a:lvl3pPr>
            <a:lvl4pPr marL="1632368" indent="0">
              <a:buNone/>
              <a:defRPr sz="1866" b="1"/>
            </a:lvl4pPr>
            <a:lvl5pPr marL="2176490" indent="0">
              <a:buNone/>
              <a:defRPr sz="1866" b="1"/>
            </a:lvl5pPr>
            <a:lvl6pPr marL="2720612" indent="0">
              <a:buNone/>
              <a:defRPr sz="1866" b="1"/>
            </a:lvl6pPr>
            <a:lvl7pPr marL="3264734" indent="0">
              <a:buNone/>
              <a:defRPr sz="1866" b="1"/>
            </a:lvl7pPr>
            <a:lvl8pPr marL="3808857" indent="0">
              <a:buNone/>
              <a:defRPr sz="1866" b="1"/>
            </a:lvl8pPr>
            <a:lvl9pPr marL="4352979" indent="0">
              <a:buNone/>
              <a:defRPr sz="1866"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799"/>
            </a:lvl1pPr>
            <a:lvl2pPr>
              <a:defRPr sz="2399"/>
            </a:lvl2pPr>
            <a:lvl3pPr>
              <a:defRPr sz="2133"/>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1756" y="1535114"/>
            <a:ext cx="5387630" cy="639761"/>
          </a:xfrm>
        </p:spPr>
        <p:txBody>
          <a:bodyPr anchor="b"/>
          <a:lstStyle>
            <a:lvl1pPr marL="0" indent="0">
              <a:buNone/>
              <a:defRPr sz="2799" b="1"/>
            </a:lvl1pPr>
            <a:lvl2pPr marL="544123" indent="0">
              <a:buNone/>
              <a:defRPr sz="2399" b="1"/>
            </a:lvl2pPr>
            <a:lvl3pPr marL="1088245" indent="0">
              <a:buNone/>
              <a:defRPr sz="2133" b="1"/>
            </a:lvl3pPr>
            <a:lvl4pPr marL="1632368" indent="0">
              <a:buNone/>
              <a:defRPr sz="1866" b="1"/>
            </a:lvl4pPr>
            <a:lvl5pPr marL="2176490" indent="0">
              <a:buNone/>
              <a:defRPr sz="1866" b="1"/>
            </a:lvl5pPr>
            <a:lvl6pPr marL="2720612" indent="0">
              <a:buNone/>
              <a:defRPr sz="1866" b="1"/>
            </a:lvl6pPr>
            <a:lvl7pPr marL="3264734" indent="0">
              <a:buNone/>
              <a:defRPr sz="1866" b="1"/>
            </a:lvl7pPr>
            <a:lvl8pPr marL="3808857" indent="0">
              <a:buNone/>
              <a:defRPr sz="1866" b="1"/>
            </a:lvl8pPr>
            <a:lvl9pPr marL="4352979" indent="0">
              <a:buNone/>
              <a:defRPr sz="1866"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2799"/>
            </a:lvl1pPr>
            <a:lvl2pPr>
              <a:defRPr sz="2399"/>
            </a:lvl2pPr>
            <a:lvl3pPr>
              <a:defRPr sz="2133"/>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9EFE09BE-C910-4D33-AD0A-B376386C2BA4}" type="datetime1">
              <a:rPr lang="en-CA" altLang="en-US"/>
              <a:pPr>
                <a:defRPr/>
              </a:pPr>
              <a:t>2019-08-27</a:t>
            </a:fld>
            <a:endParaRPr lang="en-CA" altLang="en-US"/>
          </a:p>
        </p:txBody>
      </p:sp>
      <p:sp>
        <p:nvSpPr>
          <p:cNvPr id="8"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9" name="Slide Number Placeholder 5"/>
          <p:cNvSpPr>
            <a:spLocks noGrp="1"/>
          </p:cNvSpPr>
          <p:nvPr>
            <p:ph type="sldNum" sz="quarter" idx="12"/>
          </p:nvPr>
        </p:nvSpPr>
        <p:spPr/>
        <p:txBody>
          <a:bodyPr/>
          <a:lstStyle>
            <a:lvl1pPr>
              <a:defRPr/>
            </a:lvl1pPr>
          </a:lstStyle>
          <a:p>
            <a:pPr>
              <a:defRPr/>
            </a:pPr>
            <a:fld id="{D3C6AAA0-BFC2-4694-A780-13B3FBD465A4}" type="slidenum">
              <a:rPr lang="en-CA" altLang="en-US"/>
              <a:pPr>
                <a:defRPr/>
              </a:pPr>
              <a:t>‹#›</a:t>
            </a:fld>
            <a:endParaRPr lang="en-CA" altLang="en-US"/>
          </a:p>
        </p:txBody>
      </p:sp>
    </p:spTree>
    <p:extLst>
      <p:ext uri="{BB962C8B-B14F-4D97-AF65-F5344CB8AC3E}">
        <p14:creationId xmlns:p14="http://schemas.microsoft.com/office/powerpoint/2010/main" val="111929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19536CD-A63D-4AFE-B4E2-E8B657A41A98}" type="datetime1">
              <a:rPr lang="en-CA" altLang="en-US"/>
              <a:pPr>
                <a:defRPr/>
              </a:pPr>
              <a:t>2019-08-27</a:t>
            </a:fld>
            <a:endParaRPr lang="en-CA" altLang="en-US"/>
          </a:p>
        </p:txBody>
      </p:sp>
      <p:sp>
        <p:nvSpPr>
          <p:cNvPr id="4"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5" name="Slide Number Placeholder 5"/>
          <p:cNvSpPr>
            <a:spLocks noGrp="1"/>
          </p:cNvSpPr>
          <p:nvPr>
            <p:ph type="sldNum" sz="quarter" idx="12"/>
          </p:nvPr>
        </p:nvSpPr>
        <p:spPr/>
        <p:txBody>
          <a:bodyPr/>
          <a:lstStyle>
            <a:lvl1pPr>
              <a:defRPr/>
            </a:lvl1pPr>
          </a:lstStyle>
          <a:p>
            <a:pPr>
              <a:defRPr/>
            </a:pPr>
            <a:fld id="{70BEA29E-F8E8-43BA-B0B6-032776ABCB4D}" type="slidenum">
              <a:rPr lang="en-CA" altLang="en-US"/>
              <a:pPr>
                <a:defRPr/>
              </a:pPr>
              <a:t>‹#›</a:t>
            </a:fld>
            <a:endParaRPr lang="en-CA" altLang="en-US"/>
          </a:p>
        </p:txBody>
      </p:sp>
    </p:spTree>
    <p:extLst>
      <p:ext uri="{BB962C8B-B14F-4D97-AF65-F5344CB8AC3E}">
        <p14:creationId xmlns:p14="http://schemas.microsoft.com/office/powerpoint/2010/main" val="79086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98A3A7-9D5F-4B9F-967B-DF8BA02AE431}" type="datetime1">
              <a:rPr lang="en-CA" altLang="en-US"/>
              <a:pPr>
                <a:defRPr/>
              </a:pPr>
              <a:t>2019-08-27</a:t>
            </a:fld>
            <a:endParaRPr lang="en-CA" altLang="en-US"/>
          </a:p>
        </p:txBody>
      </p:sp>
      <p:sp>
        <p:nvSpPr>
          <p:cNvPr id="3"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4" name="Slide Number Placeholder 5"/>
          <p:cNvSpPr>
            <a:spLocks noGrp="1"/>
          </p:cNvSpPr>
          <p:nvPr>
            <p:ph type="sldNum" sz="quarter" idx="12"/>
          </p:nvPr>
        </p:nvSpPr>
        <p:spPr/>
        <p:txBody>
          <a:bodyPr/>
          <a:lstStyle>
            <a:lvl1pPr>
              <a:defRPr/>
            </a:lvl1pPr>
          </a:lstStyle>
          <a:p>
            <a:pPr>
              <a:defRPr/>
            </a:pPr>
            <a:fld id="{6AB25A2A-71EF-4F65-8BDC-AC3D6617762C}" type="slidenum">
              <a:rPr lang="en-CA" altLang="en-US"/>
              <a:pPr>
                <a:defRPr/>
              </a:pPr>
              <a:t>‹#›</a:t>
            </a:fld>
            <a:endParaRPr lang="en-CA" altLang="en-US"/>
          </a:p>
        </p:txBody>
      </p:sp>
    </p:spTree>
    <p:extLst>
      <p:ext uri="{BB962C8B-B14F-4D97-AF65-F5344CB8AC3E}">
        <p14:creationId xmlns:p14="http://schemas.microsoft.com/office/powerpoint/2010/main" val="213719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399" b="1"/>
            </a:lvl1pPr>
          </a:lstStyle>
          <a:p>
            <a:r>
              <a:rPr lang="en-US"/>
              <a:t>Click to edit Master title style</a:t>
            </a:r>
            <a:endParaRPr lang="en-CA"/>
          </a:p>
        </p:txBody>
      </p:sp>
      <p:sp>
        <p:nvSpPr>
          <p:cNvPr id="3" name="Content Placeholder 2"/>
          <p:cNvSpPr>
            <a:spLocks noGrp="1"/>
          </p:cNvSpPr>
          <p:nvPr>
            <p:ph idx="1"/>
          </p:nvPr>
        </p:nvSpPr>
        <p:spPr>
          <a:xfrm>
            <a:off x="4765492" y="273052"/>
            <a:ext cx="6813892" cy="5853113"/>
          </a:xfrm>
        </p:spPr>
        <p:txBody>
          <a:bodyPr/>
          <a:lstStyle>
            <a:lvl1pPr>
              <a:defRPr sz="3866"/>
            </a:lvl1pPr>
            <a:lvl2pPr>
              <a:defRPr sz="3333"/>
            </a:lvl2pPr>
            <a:lvl3pPr>
              <a:defRPr sz="27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443" y="1435100"/>
            <a:ext cx="4010039" cy="4691064"/>
          </a:xfrm>
        </p:spPr>
        <p:txBody>
          <a:bodyPr/>
          <a:lstStyle>
            <a:lvl1pPr marL="0" indent="0">
              <a:buNone/>
              <a:defRPr sz="1733"/>
            </a:lvl1pPr>
            <a:lvl2pPr marL="544123" indent="0">
              <a:buNone/>
              <a:defRPr sz="1466"/>
            </a:lvl2pPr>
            <a:lvl3pPr marL="1088245" indent="0">
              <a:buNone/>
              <a:defRPr sz="1200"/>
            </a:lvl3pPr>
            <a:lvl4pPr marL="1632368" indent="0">
              <a:buNone/>
              <a:defRPr sz="1066"/>
            </a:lvl4pPr>
            <a:lvl5pPr marL="2176490" indent="0">
              <a:buNone/>
              <a:defRPr sz="1066"/>
            </a:lvl5pPr>
            <a:lvl6pPr marL="2720612" indent="0">
              <a:buNone/>
              <a:defRPr sz="1066"/>
            </a:lvl6pPr>
            <a:lvl7pPr marL="3264734" indent="0">
              <a:buNone/>
              <a:defRPr sz="1066"/>
            </a:lvl7pPr>
            <a:lvl8pPr marL="3808857" indent="0">
              <a:buNone/>
              <a:defRPr sz="1066"/>
            </a:lvl8pPr>
            <a:lvl9pPr marL="4352979" indent="0">
              <a:buNone/>
              <a:defRPr sz="106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AF46EC-48A0-4621-BC55-380789EE0E2B}" type="datetime1">
              <a:rPr lang="en-CA" altLang="en-US"/>
              <a:pPr>
                <a:defRPr/>
              </a:pPr>
              <a:t>2019-08-27</a:t>
            </a:fld>
            <a:endParaRPr lang="en-CA" altLang="en-US"/>
          </a:p>
        </p:txBody>
      </p:sp>
      <p:sp>
        <p:nvSpPr>
          <p:cNvPr id="6"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7" name="Slide Number Placeholder 5"/>
          <p:cNvSpPr>
            <a:spLocks noGrp="1"/>
          </p:cNvSpPr>
          <p:nvPr>
            <p:ph type="sldNum" sz="quarter" idx="12"/>
          </p:nvPr>
        </p:nvSpPr>
        <p:spPr/>
        <p:txBody>
          <a:bodyPr/>
          <a:lstStyle>
            <a:lvl1pPr>
              <a:defRPr/>
            </a:lvl1pPr>
          </a:lstStyle>
          <a:p>
            <a:pPr>
              <a:defRPr/>
            </a:pPr>
            <a:fld id="{A0A1F6C4-6B4E-4798-A24C-96A32B03ABF4}" type="slidenum">
              <a:rPr lang="en-CA" altLang="en-US"/>
              <a:pPr>
                <a:defRPr/>
              </a:pPr>
              <a:t>‹#›</a:t>
            </a:fld>
            <a:endParaRPr lang="en-CA" altLang="en-US"/>
          </a:p>
        </p:txBody>
      </p:sp>
    </p:spTree>
    <p:extLst>
      <p:ext uri="{BB962C8B-B14F-4D97-AF65-F5344CB8AC3E}">
        <p14:creationId xmlns:p14="http://schemas.microsoft.com/office/powerpoint/2010/main" val="336438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399" b="1"/>
            </a:lvl1pPr>
          </a:lstStyle>
          <a:p>
            <a:r>
              <a:rPr lang="en-US"/>
              <a:t>Click to edit Master title style</a:t>
            </a:r>
            <a:endParaRPr lang="en-CA"/>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866"/>
            </a:lvl1pPr>
            <a:lvl2pPr marL="544123" indent="0">
              <a:buNone/>
              <a:defRPr sz="3333"/>
            </a:lvl2pPr>
            <a:lvl3pPr marL="1088245" indent="0">
              <a:buNone/>
              <a:defRPr sz="2799"/>
            </a:lvl3pPr>
            <a:lvl4pPr marL="1632368" indent="0">
              <a:buNone/>
              <a:defRPr sz="2399"/>
            </a:lvl4pPr>
            <a:lvl5pPr marL="2176490" indent="0">
              <a:buNone/>
              <a:defRPr sz="2399"/>
            </a:lvl5pPr>
            <a:lvl6pPr marL="2720612" indent="0">
              <a:buNone/>
              <a:defRPr sz="2399"/>
            </a:lvl6pPr>
            <a:lvl7pPr marL="3264734" indent="0">
              <a:buNone/>
              <a:defRPr sz="2399"/>
            </a:lvl7pPr>
            <a:lvl8pPr marL="3808857" indent="0">
              <a:buNone/>
              <a:defRPr sz="2399"/>
            </a:lvl8pPr>
            <a:lvl9pPr marL="4352979" indent="0">
              <a:buNone/>
              <a:defRPr sz="2399"/>
            </a:lvl9pPr>
          </a:lstStyle>
          <a:p>
            <a:pPr lvl="0"/>
            <a:endParaRPr lang="en-CA" noProof="0"/>
          </a:p>
        </p:txBody>
      </p:sp>
      <p:sp>
        <p:nvSpPr>
          <p:cNvPr id="4" name="Text Placeholder 3"/>
          <p:cNvSpPr>
            <a:spLocks noGrp="1"/>
          </p:cNvSpPr>
          <p:nvPr>
            <p:ph type="body" sz="half" idx="2"/>
          </p:nvPr>
        </p:nvSpPr>
        <p:spPr>
          <a:xfrm>
            <a:off x="2389095" y="5367339"/>
            <a:ext cx="7313295" cy="804861"/>
          </a:xfrm>
        </p:spPr>
        <p:txBody>
          <a:bodyPr/>
          <a:lstStyle>
            <a:lvl1pPr marL="0" indent="0">
              <a:buNone/>
              <a:defRPr sz="1733"/>
            </a:lvl1pPr>
            <a:lvl2pPr marL="544123" indent="0">
              <a:buNone/>
              <a:defRPr sz="1466"/>
            </a:lvl2pPr>
            <a:lvl3pPr marL="1088245" indent="0">
              <a:buNone/>
              <a:defRPr sz="1200"/>
            </a:lvl3pPr>
            <a:lvl4pPr marL="1632368" indent="0">
              <a:buNone/>
              <a:defRPr sz="1066"/>
            </a:lvl4pPr>
            <a:lvl5pPr marL="2176490" indent="0">
              <a:buNone/>
              <a:defRPr sz="1066"/>
            </a:lvl5pPr>
            <a:lvl6pPr marL="2720612" indent="0">
              <a:buNone/>
              <a:defRPr sz="1066"/>
            </a:lvl6pPr>
            <a:lvl7pPr marL="3264734" indent="0">
              <a:buNone/>
              <a:defRPr sz="1066"/>
            </a:lvl7pPr>
            <a:lvl8pPr marL="3808857" indent="0">
              <a:buNone/>
              <a:defRPr sz="1066"/>
            </a:lvl8pPr>
            <a:lvl9pPr marL="4352979" indent="0">
              <a:buNone/>
              <a:defRPr sz="106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51685B-26B0-48D2-BA4C-440AEEC9B6A1}" type="datetime1">
              <a:rPr lang="en-CA" altLang="en-US"/>
              <a:pPr>
                <a:defRPr/>
              </a:pPr>
              <a:t>2019-08-27</a:t>
            </a:fld>
            <a:endParaRPr lang="en-CA" altLang="en-US"/>
          </a:p>
        </p:txBody>
      </p:sp>
      <p:sp>
        <p:nvSpPr>
          <p:cNvPr id="6" name="Footer Placeholder 4"/>
          <p:cNvSpPr>
            <a:spLocks noGrp="1"/>
          </p:cNvSpPr>
          <p:nvPr>
            <p:ph type="ftr" sz="quarter" idx="11"/>
          </p:nvPr>
        </p:nvSpPr>
        <p:spPr/>
        <p:txBody>
          <a:bodyPr/>
          <a:lstStyle>
            <a:lvl1pPr>
              <a:defRPr/>
            </a:lvl1pPr>
          </a:lstStyle>
          <a:p>
            <a:pPr>
              <a:defRPr/>
            </a:pPr>
            <a:r>
              <a:rPr lang="en-CA"/>
              <a:t>CITYHALL-#5280926v1-Energy_Step_Code_-_GVHBA_Jan_27.PPT</a:t>
            </a:r>
          </a:p>
        </p:txBody>
      </p:sp>
      <p:sp>
        <p:nvSpPr>
          <p:cNvPr id="7" name="Slide Number Placeholder 5"/>
          <p:cNvSpPr>
            <a:spLocks noGrp="1"/>
          </p:cNvSpPr>
          <p:nvPr>
            <p:ph type="sldNum" sz="quarter" idx="12"/>
          </p:nvPr>
        </p:nvSpPr>
        <p:spPr/>
        <p:txBody>
          <a:bodyPr/>
          <a:lstStyle>
            <a:lvl1pPr>
              <a:defRPr/>
            </a:lvl1pPr>
          </a:lstStyle>
          <a:p>
            <a:pPr>
              <a:defRPr/>
            </a:pPr>
            <a:fld id="{1A3FC01F-98FD-462A-8C39-A3105127B4B9}" type="slidenum">
              <a:rPr lang="en-CA" altLang="en-US"/>
              <a:pPr>
                <a:defRPr/>
              </a:pPr>
              <a:t>‹#›</a:t>
            </a:fld>
            <a:endParaRPr lang="en-CA" altLang="en-US"/>
          </a:p>
        </p:txBody>
      </p:sp>
    </p:spTree>
    <p:extLst>
      <p:ext uri="{BB962C8B-B14F-4D97-AF65-F5344CB8AC3E}">
        <p14:creationId xmlns:p14="http://schemas.microsoft.com/office/powerpoint/2010/main" val="24536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5167"/>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9" tIns="40819" rIns="81639" bIns="40819"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609441" y="1600201"/>
            <a:ext cx="10969943"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9" tIns="40819" rIns="81639" bIns="408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09441" y="6356351"/>
            <a:ext cx="2844059" cy="366183"/>
          </a:xfrm>
          <a:prstGeom prst="rect">
            <a:avLst/>
          </a:prstGeom>
        </p:spPr>
        <p:txBody>
          <a:bodyPr vert="horz" wrap="square" lIns="81639" tIns="40819" rIns="81639" bIns="40819" numCol="1" anchor="ctr" anchorCtr="0" compatLnSpc="1">
            <a:prstTxWarp prst="textNoShape">
              <a:avLst/>
            </a:prstTxWarp>
          </a:bodyPr>
          <a:lstStyle>
            <a:lvl1pPr eaLnBrk="1" hangingPunct="1">
              <a:defRPr sz="1466">
                <a:solidFill>
                  <a:srgbClr val="898989"/>
                </a:solidFill>
                <a:cs typeface="Arial" panose="020B0604020202020204" pitchFamily="34" charset="0"/>
              </a:defRPr>
            </a:lvl1pPr>
          </a:lstStyle>
          <a:p>
            <a:pPr>
              <a:defRPr/>
            </a:pPr>
            <a:fld id="{5376E579-09BD-4D6C-8286-9AB488C03066}" type="datetime1">
              <a:rPr lang="en-CA" altLang="en-US"/>
              <a:pPr>
                <a:defRPr/>
              </a:pPr>
              <a:t>2019-08-27</a:t>
            </a:fld>
            <a:endParaRPr lang="en-CA" altLang="en-US"/>
          </a:p>
        </p:txBody>
      </p:sp>
      <p:sp>
        <p:nvSpPr>
          <p:cNvPr id="5" name="Footer Placeholder 4"/>
          <p:cNvSpPr>
            <a:spLocks noGrp="1"/>
          </p:cNvSpPr>
          <p:nvPr>
            <p:ph type="ftr" sz="quarter" idx="3"/>
          </p:nvPr>
        </p:nvSpPr>
        <p:spPr>
          <a:xfrm>
            <a:off x="4164515" y="6356351"/>
            <a:ext cx="3859795" cy="366183"/>
          </a:xfrm>
          <a:prstGeom prst="rect">
            <a:avLst/>
          </a:prstGeom>
        </p:spPr>
        <p:txBody>
          <a:bodyPr vert="horz" lIns="81639" tIns="40819" rIns="81639" bIns="40819" rtlCol="0" anchor="ctr"/>
          <a:lstStyle>
            <a:lvl1pPr algn="ctr" defTabSz="1088245" eaLnBrk="1" fontAlgn="auto" hangingPunct="1">
              <a:spcBef>
                <a:spcPts val="0"/>
              </a:spcBef>
              <a:spcAft>
                <a:spcPts val="0"/>
              </a:spcAft>
              <a:defRPr sz="1466">
                <a:solidFill>
                  <a:schemeClr val="tx1">
                    <a:tint val="75000"/>
                  </a:schemeClr>
                </a:solidFill>
                <a:latin typeface="+mn-lt"/>
                <a:ea typeface="+mn-ea"/>
                <a:cs typeface="+mn-cs"/>
              </a:defRPr>
            </a:lvl1pPr>
          </a:lstStyle>
          <a:p>
            <a:pPr>
              <a:defRPr/>
            </a:pPr>
            <a:r>
              <a:rPr lang="en-CA"/>
              <a:t>CITYHALL-#5330356-v2-Brendan_McEwen_-_Energy_Step_Code_Introduction_-_Mar_3_Builders_Workshop.PPT</a:t>
            </a:r>
          </a:p>
        </p:txBody>
      </p:sp>
      <p:sp>
        <p:nvSpPr>
          <p:cNvPr id="6" name="Slide Number Placeholder 5"/>
          <p:cNvSpPr>
            <a:spLocks noGrp="1"/>
          </p:cNvSpPr>
          <p:nvPr>
            <p:ph type="sldNum" sz="quarter" idx="4"/>
          </p:nvPr>
        </p:nvSpPr>
        <p:spPr>
          <a:xfrm>
            <a:off x="8735325" y="6356351"/>
            <a:ext cx="2844059" cy="366183"/>
          </a:xfrm>
          <a:prstGeom prst="rect">
            <a:avLst/>
          </a:prstGeom>
        </p:spPr>
        <p:txBody>
          <a:bodyPr vert="horz" wrap="square" lIns="81639" tIns="40819" rIns="81639" bIns="40819" numCol="1" anchor="ctr" anchorCtr="0" compatLnSpc="1">
            <a:prstTxWarp prst="textNoShape">
              <a:avLst/>
            </a:prstTxWarp>
          </a:bodyPr>
          <a:lstStyle>
            <a:lvl1pPr algn="r" eaLnBrk="1" hangingPunct="1">
              <a:defRPr sz="1466">
                <a:solidFill>
                  <a:srgbClr val="898989"/>
                </a:solidFill>
                <a:cs typeface="Arial" pitchFamily="34" charset="0"/>
              </a:defRPr>
            </a:lvl1pPr>
          </a:lstStyle>
          <a:p>
            <a:pPr>
              <a:defRPr/>
            </a:pPr>
            <a:fld id="{F29E0651-FE7B-4291-83B8-56199F2CF05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Lst>
  <p:hf hdr="0" dt="0"/>
  <p:txStyles>
    <p:titleStyle>
      <a:lvl1pPr algn="ctr" defTabSz="1085579" rtl="0" eaLnBrk="0" fontAlgn="base" hangingPunct="0">
        <a:spcBef>
          <a:spcPct val="0"/>
        </a:spcBef>
        <a:spcAft>
          <a:spcPct val="0"/>
        </a:spcAft>
        <a:defRPr sz="5199" kern="1200">
          <a:solidFill>
            <a:schemeClr val="tx1"/>
          </a:solidFill>
          <a:latin typeface="+mj-lt"/>
          <a:ea typeface="MS PGothic" panose="020B0600070205080204" pitchFamily="34" charset="-128"/>
          <a:cs typeface="MS PGothic" charset="0"/>
        </a:defRPr>
      </a:lvl1pPr>
      <a:lvl2pPr algn="ctr" defTabSz="1085579" rtl="0" eaLnBrk="0" fontAlgn="base" hangingPunct="0">
        <a:spcBef>
          <a:spcPct val="0"/>
        </a:spcBef>
        <a:spcAft>
          <a:spcPct val="0"/>
        </a:spcAft>
        <a:defRPr sz="5199">
          <a:solidFill>
            <a:schemeClr val="tx1"/>
          </a:solidFill>
          <a:latin typeface="Calibri" pitchFamily="34" charset="0"/>
          <a:ea typeface="MS PGothic" panose="020B0600070205080204" pitchFamily="34" charset="-128"/>
          <a:cs typeface="MS PGothic" charset="0"/>
        </a:defRPr>
      </a:lvl2pPr>
      <a:lvl3pPr algn="ctr" defTabSz="1085579" rtl="0" eaLnBrk="0" fontAlgn="base" hangingPunct="0">
        <a:spcBef>
          <a:spcPct val="0"/>
        </a:spcBef>
        <a:spcAft>
          <a:spcPct val="0"/>
        </a:spcAft>
        <a:defRPr sz="5199">
          <a:solidFill>
            <a:schemeClr val="tx1"/>
          </a:solidFill>
          <a:latin typeface="Calibri" pitchFamily="34" charset="0"/>
          <a:ea typeface="MS PGothic" panose="020B0600070205080204" pitchFamily="34" charset="-128"/>
          <a:cs typeface="MS PGothic" charset="0"/>
        </a:defRPr>
      </a:lvl3pPr>
      <a:lvl4pPr algn="ctr" defTabSz="1085579" rtl="0" eaLnBrk="0" fontAlgn="base" hangingPunct="0">
        <a:spcBef>
          <a:spcPct val="0"/>
        </a:spcBef>
        <a:spcAft>
          <a:spcPct val="0"/>
        </a:spcAft>
        <a:defRPr sz="5199">
          <a:solidFill>
            <a:schemeClr val="tx1"/>
          </a:solidFill>
          <a:latin typeface="Calibri" pitchFamily="34" charset="0"/>
          <a:ea typeface="MS PGothic" panose="020B0600070205080204" pitchFamily="34" charset="-128"/>
          <a:cs typeface="MS PGothic" charset="0"/>
        </a:defRPr>
      </a:lvl4pPr>
      <a:lvl5pPr algn="ctr" defTabSz="1085579" rtl="0" eaLnBrk="0" fontAlgn="base" hangingPunct="0">
        <a:spcBef>
          <a:spcPct val="0"/>
        </a:spcBef>
        <a:spcAft>
          <a:spcPct val="0"/>
        </a:spcAft>
        <a:defRPr sz="5199">
          <a:solidFill>
            <a:schemeClr val="tx1"/>
          </a:solidFill>
          <a:latin typeface="Calibri" pitchFamily="34" charset="0"/>
          <a:ea typeface="MS PGothic" panose="020B0600070205080204" pitchFamily="34" charset="-128"/>
          <a:cs typeface="MS PGothic" charset="0"/>
        </a:defRPr>
      </a:lvl5pPr>
      <a:lvl6pPr marL="380905" algn="ctr" defTabSz="1087165" rtl="0" fontAlgn="base">
        <a:spcBef>
          <a:spcPct val="0"/>
        </a:spcBef>
        <a:spcAft>
          <a:spcPct val="0"/>
        </a:spcAft>
        <a:defRPr sz="5199">
          <a:solidFill>
            <a:schemeClr val="tx1"/>
          </a:solidFill>
          <a:latin typeface="Calibri" pitchFamily="34" charset="0"/>
        </a:defRPr>
      </a:lvl6pPr>
      <a:lvl7pPr marL="761810" algn="ctr" defTabSz="1087165" rtl="0" fontAlgn="base">
        <a:spcBef>
          <a:spcPct val="0"/>
        </a:spcBef>
        <a:spcAft>
          <a:spcPct val="0"/>
        </a:spcAft>
        <a:defRPr sz="5199">
          <a:solidFill>
            <a:schemeClr val="tx1"/>
          </a:solidFill>
          <a:latin typeface="Calibri" pitchFamily="34" charset="0"/>
        </a:defRPr>
      </a:lvl7pPr>
      <a:lvl8pPr marL="1142714" algn="ctr" defTabSz="1087165" rtl="0" fontAlgn="base">
        <a:spcBef>
          <a:spcPct val="0"/>
        </a:spcBef>
        <a:spcAft>
          <a:spcPct val="0"/>
        </a:spcAft>
        <a:defRPr sz="5199">
          <a:solidFill>
            <a:schemeClr val="tx1"/>
          </a:solidFill>
          <a:latin typeface="Calibri" pitchFamily="34" charset="0"/>
        </a:defRPr>
      </a:lvl8pPr>
      <a:lvl9pPr marL="1523619" algn="ctr" defTabSz="1087165" rtl="0" fontAlgn="base">
        <a:spcBef>
          <a:spcPct val="0"/>
        </a:spcBef>
        <a:spcAft>
          <a:spcPct val="0"/>
        </a:spcAft>
        <a:defRPr sz="5199">
          <a:solidFill>
            <a:schemeClr val="tx1"/>
          </a:solidFill>
          <a:latin typeface="Calibri" pitchFamily="34" charset="0"/>
        </a:defRPr>
      </a:lvl9pPr>
    </p:titleStyle>
    <p:bodyStyle>
      <a:lvl1pPr marL="406298" indent="-406298" algn="l" defTabSz="1085579" rtl="0" eaLnBrk="0" fontAlgn="base" hangingPunct="0">
        <a:spcBef>
          <a:spcPct val="20000"/>
        </a:spcBef>
        <a:spcAft>
          <a:spcPct val="0"/>
        </a:spcAft>
        <a:buFont typeface="Arial" charset="0"/>
        <a:buChar char="•"/>
        <a:defRPr sz="3866" kern="1200">
          <a:solidFill>
            <a:schemeClr val="tx1"/>
          </a:solidFill>
          <a:latin typeface="+mn-lt"/>
          <a:ea typeface="MS PGothic" panose="020B0600070205080204" pitchFamily="34" charset="-128"/>
          <a:cs typeface="MS PGothic" charset="0"/>
        </a:defRPr>
      </a:lvl1pPr>
      <a:lvl2pPr marL="882430" indent="-338582" algn="l" defTabSz="1085579" rtl="0" eaLnBrk="0" fontAlgn="base" hangingPunct="0">
        <a:spcBef>
          <a:spcPct val="20000"/>
        </a:spcBef>
        <a:spcAft>
          <a:spcPct val="0"/>
        </a:spcAft>
        <a:buFont typeface="Arial" charset="0"/>
        <a:buChar char="–"/>
        <a:defRPr sz="3333" kern="1200">
          <a:solidFill>
            <a:schemeClr val="tx1"/>
          </a:solidFill>
          <a:latin typeface="+mn-lt"/>
          <a:ea typeface="MS PGothic" panose="020B0600070205080204" pitchFamily="34" charset="-128"/>
          <a:cs typeface="MS PGothic" charset="0"/>
        </a:defRPr>
      </a:lvl2pPr>
      <a:lvl3pPr marL="1358560" indent="-270866" algn="l" defTabSz="1085579" rtl="0" eaLnBrk="0" fontAlgn="base" hangingPunct="0">
        <a:spcBef>
          <a:spcPct val="20000"/>
        </a:spcBef>
        <a:spcAft>
          <a:spcPct val="0"/>
        </a:spcAft>
        <a:buFont typeface="Arial" charset="0"/>
        <a:buChar char="•"/>
        <a:defRPr sz="2799" kern="1200">
          <a:solidFill>
            <a:schemeClr val="tx1"/>
          </a:solidFill>
          <a:latin typeface="+mn-lt"/>
          <a:ea typeface="MS PGothic" panose="020B0600070205080204" pitchFamily="34" charset="-128"/>
          <a:cs typeface="MS PGothic" charset="0"/>
        </a:defRPr>
      </a:lvl3pPr>
      <a:lvl4pPr marL="1902408" indent="-270866" algn="l" defTabSz="1085579"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4pPr>
      <a:lvl5pPr marL="2446255" indent="-270866" algn="l" defTabSz="1085579" rtl="0" eaLnBrk="0" fontAlgn="base" hangingPunct="0">
        <a:spcBef>
          <a:spcPct val="20000"/>
        </a:spcBef>
        <a:spcAft>
          <a:spcPct val="0"/>
        </a:spcAft>
        <a:buFont typeface="Arial" charset="0"/>
        <a:buChar char="»"/>
        <a:defRPr kern="1200">
          <a:solidFill>
            <a:schemeClr val="tx1"/>
          </a:solidFill>
          <a:latin typeface="+mn-lt"/>
          <a:ea typeface="MS PGothic" panose="020B0600070205080204" pitchFamily="34" charset="-128"/>
          <a:cs typeface="MS PGothic" charset="0"/>
        </a:defRPr>
      </a:lvl5pPr>
      <a:lvl6pPr marL="2992673" indent="-272061" algn="l" defTabSz="1088245"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6pPr>
      <a:lvl7pPr marL="3536796" indent="-272061" algn="l" defTabSz="1088245"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7pPr>
      <a:lvl8pPr marL="4080918" indent="-272061" algn="l" defTabSz="1088245"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8pPr>
      <a:lvl9pPr marL="4625041" indent="-272061" algn="l" defTabSz="1088245"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088245" rtl="0" eaLnBrk="1" latinLnBrk="0" hangingPunct="1">
        <a:defRPr sz="2133" kern="1200">
          <a:solidFill>
            <a:schemeClr val="tx1"/>
          </a:solidFill>
          <a:latin typeface="+mn-lt"/>
          <a:ea typeface="+mn-ea"/>
          <a:cs typeface="+mn-cs"/>
        </a:defRPr>
      </a:lvl1pPr>
      <a:lvl2pPr marL="544123" algn="l" defTabSz="1088245" rtl="0" eaLnBrk="1" latinLnBrk="0" hangingPunct="1">
        <a:defRPr sz="2133" kern="1200">
          <a:solidFill>
            <a:schemeClr val="tx1"/>
          </a:solidFill>
          <a:latin typeface="+mn-lt"/>
          <a:ea typeface="+mn-ea"/>
          <a:cs typeface="+mn-cs"/>
        </a:defRPr>
      </a:lvl2pPr>
      <a:lvl3pPr marL="1088245" algn="l" defTabSz="1088245" rtl="0" eaLnBrk="1" latinLnBrk="0" hangingPunct="1">
        <a:defRPr sz="2133" kern="1200">
          <a:solidFill>
            <a:schemeClr val="tx1"/>
          </a:solidFill>
          <a:latin typeface="+mn-lt"/>
          <a:ea typeface="+mn-ea"/>
          <a:cs typeface="+mn-cs"/>
        </a:defRPr>
      </a:lvl3pPr>
      <a:lvl4pPr marL="1632368" algn="l" defTabSz="1088245" rtl="0" eaLnBrk="1" latinLnBrk="0" hangingPunct="1">
        <a:defRPr sz="2133" kern="1200">
          <a:solidFill>
            <a:schemeClr val="tx1"/>
          </a:solidFill>
          <a:latin typeface="+mn-lt"/>
          <a:ea typeface="+mn-ea"/>
          <a:cs typeface="+mn-cs"/>
        </a:defRPr>
      </a:lvl4pPr>
      <a:lvl5pPr marL="2176490" algn="l" defTabSz="1088245" rtl="0" eaLnBrk="1" latinLnBrk="0" hangingPunct="1">
        <a:defRPr sz="2133" kern="1200">
          <a:solidFill>
            <a:schemeClr val="tx1"/>
          </a:solidFill>
          <a:latin typeface="+mn-lt"/>
          <a:ea typeface="+mn-ea"/>
          <a:cs typeface="+mn-cs"/>
        </a:defRPr>
      </a:lvl5pPr>
      <a:lvl6pPr marL="2720612" algn="l" defTabSz="1088245" rtl="0" eaLnBrk="1" latinLnBrk="0" hangingPunct="1">
        <a:defRPr sz="2133" kern="1200">
          <a:solidFill>
            <a:schemeClr val="tx1"/>
          </a:solidFill>
          <a:latin typeface="+mn-lt"/>
          <a:ea typeface="+mn-ea"/>
          <a:cs typeface="+mn-cs"/>
        </a:defRPr>
      </a:lvl6pPr>
      <a:lvl7pPr marL="3264734" algn="l" defTabSz="1088245" rtl="0" eaLnBrk="1" latinLnBrk="0" hangingPunct="1">
        <a:defRPr sz="2133" kern="1200">
          <a:solidFill>
            <a:schemeClr val="tx1"/>
          </a:solidFill>
          <a:latin typeface="+mn-lt"/>
          <a:ea typeface="+mn-ea"/>
          <a:cs typeface="+mn-cs"/>
        </a:defRPr>
      </a:lvl7pPr>
      <a:lvl8pPr marL="3808857" algn="l" defTabSz="1088245" rtl="0" eaLnBrk="1" latinLnBrk="0" hangingPunct="1">
        <a:defRPr sz="2133" kern="1200">
          <a:solidFill>
            <a:schemeClr val="tx1"/>
          </a:solidFill>
          <a:latin typeface="+mn-lt"/>
          <a:ea typeface="+mn-ea"/>
          <a:cs typeface="+mn-cs"/>
        </a:defRPr>
      </a:lvl8pPr>
      <a:lvl9pPr marL="4352979" algn="l" defTabSz="1088245"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24.jpg"/><Relationship Id="rId3" Type="http://schemas.openxmlformats.org/officeDocument/2006/relationships/image" Target="../media/image10.png"/><Relationship Id="rId21" Type="http://schemas.openxmlformats.org/officeDocument/2006/relationships/image" Target="../media/image27.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jpe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EP_PPT_BG_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1899" y="-772349"/>
            <a:ext cx="11054435" cy="63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STEP_PPT_Text-11-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146" y="1133272"/>
            <a:ext cx="6297560" cy="328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C02DB1C-AFC9-4FC7-899B-8E4553C3B3FB}" type="slidenum">
              <a:rPr lang="en-CA" altLang="en-US" smtClean="0">
                <a:cs typeface="Arial" charset="0"/>
              </a:rPr>
              <a:pPr/>
              <a:t>1</a:t>
            </a:fld>
            <a:endParaRPr lang="en-CA" altLang="en-US">
              <a:cs typeface="Arial" charset="0"/>
            </a:endParaRPr>
          </a:p>
        </p:txBody>
      </p:sp>
      <p:sp>
        <p:nvSpPr>
          <p:cNvPr id="3" name="TextBox 2"/>
          <p:cNvSpPr txBox="1"/>
          <p:nvPr/>
        </p:nvSpPr>
        <p:spPr>
          <a:xfrm>
            <a:off x="660228" y="3970140"/>
            <a:ext cx="3148183" cy="728341"/>
          </a:xfrm>
          <a:prstGeom prst="rect">
            <a:avLst/>
          </a:prstGeom>
          <a:noFill/>
        </p:spPr>
        <p:txBody>
          <a:bodyPr wrap="square" rtlCol="0">
            <a:spAutoFit/>
          </a:bodyPr>
          <a:lstStyle/>
          <a:p>
            <a:r>
              <a:rPr lang="en-CA" sz="2000" b="1" dirty="0">
                <a:solidFill>
                  <a:srgbClr val="0E828F"/>
                </a:solidFill>
                <a:latin typeface="Arial"/>
                <a:cs typeface="Arial"/>
              </a:rPr>
              <a:t>For Part 9 Buildings</a:t>
            </a:r>
          </a:p>
          <a:p>
            <a:endParaRPr lang="en-US" dirty="0">
              <a:solidFill>
                <a:schemeClr val="tx1">
                  <a:lumMod val="50000"/>
                  <a:lumOff val="50000"/>
                </a:schemeClr>
              </a:solidFill>
            </a:endParaRPr>
          </a:p>
        </p:txBody>
      </p:sp>
      <p:sp>
        <p:nvSpPr>
          <p:cNvPr id="4" name="Rectangle 3"/>
          <p:cNvSpPr/>
          <p:nvPr/>
        </p:nvSpPr>
        <p:spPr>
          <a:xfrm>
            <a:off x="0" y="4859521"/>
            <a:ext cx="12227447" cy="1998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3"/>
          <p:cNvSpPr txBox="1">
            <a:spLocks noChangeArrowheads="1"/>
          </p:cNvSpPr>
          <p:nvPr/>
        </p:nvSpPr>
        <p:spPr bwMode="auto">
          <a:xfrm>
            <a:off x="660229" y="5181600"/>
            <a:ext cx="5967583" cy="1184791"/>
          </a:xfrm>
          <a:prstGeom prst="rect">
            <a:avLst/>
          </a:prstGeom>
          <a:noFill/>
          <a:ln>
            <a:noFill/>
          </a:ln>
          <a:extLst/>
        </p:spPr>
        <p:txBody>
          <a:bodyPr wrap="square" lIns="76180" tIns="38090" rIns="76180" bIns="38090">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cs typeface="ＭＳ Ｐゴシック" charset="0"/>
              </a:defRPr>
            </a:lvl2pPr>
            <a:lvl3pPr marL="1143000" indent="-228600" eaLnBrk="0" hangingPunct="0">
              <a:defRPr sz="2600">
                <a:solidFill>
                  <a:schemeClr val="tx1"/>
                </a:solidFill>
                <a:latin typeface="Calibri" charset="0"/>
                <a:ea typeface="ＭＳ Ｐゴシック" charset="0"/>
                <a:cs typeface="ＭＳ Ｐゴシック" charset="0"/>
              </a:defRPr>
            </a:lvl3pPr>
            <a:lvl4pPr marL="1600200" indent="-228600" eaLnBrk="0" hangingPunct="0">
              <a:defRPr sz="2600">
                <a:solidFill>
                  <a:schemeClr val="tx1"/>
                </a:solidFill>
                <a:latin typeface="Calibri" charset="0"/>
                <a:ea typeface="ＭＳ Ｐゴシック" charset="0"/>
                <a:cs typeface="ＭＳ Ｐゴシック" charset="0"/>
              </a:defRPr>
            </a:lvl4pPr>
            <a:lvl5pPr marL="2057400" indent="-228600" eaLnBrk="0" hangingPunct="0">
              <a:defRPr sz="2600">
                <a:solidFill>
                  <a:schemeClr val="tx1"/>
                </a:solidFill>
                <a:latin typeface="Calibri" charset="0"/>
                <a:ea typeface="ＭＳ Ｐゴシック" charset="0"/>
                <a:cs typeface="ＭＳ Ｐゴシック" charset="0"/>
              </a:defRPr>
            </a:lvl5pPr>
            <a:lvl6pPr marL="25146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6pPr>
            <a:lvl7pPr marL="29718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7pPr>
            <a:lvl8pPr marL="34290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8pPr>
            <a:lvl9pPr marL="38862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9pPr>
          </a:lstStyle>
          <a:p>
            <a:pPr defTabSz="1087165" eaLnBrk="1" hangingPunct="1">
              <a:defRPr/>
            </a:pPr>
            <a:r>
              <a:rPr lang="en-CA" sz="2800" b="1" dirty="0">
                <a:solidFill>
                  <a:schemeClr val="tx1">
                    <a:lumMod val="65000"/>
                    <a:lumOff val="35000"/>
                  </a:schemeClr>
                </a:solidFill>
                <a:latin typeface="Arial"/>
                <a:cs typeface="Arial"/>
              </a:rPr>
              <a:t>Jane Smith</a:t>
            </a:r>
            <a:br>
              <a:rPr lang="en-CA" sz="3199" b="1" dirty="0">
                <a:solidFill>
                  <a:schemeClr val="tx1">
                    <a:lumMod val="65000"/>
                    <a:lumOff val="35000"/>
                  </a:schemeClr>
                </a:solidFill>
                <a:latin typeface="Arial"/>
                <a:cs typeface="Arial"/>
              </a:rPr>
            </a:br>
            <a:r>
              <a:rPr lang="en-CA" sz="2000" dirty="0">
                <a:solidFill>
                  <a:schemeClr val="tx1">
                    <a:lumMod val="65000"/>
                    <a:lumOff val="35000"/>
                  </a:schemeClr>
                </a:solidFill>
                <a:latin typeface="Arial"/>
                <a:cs typeface="Arial"/>
              </a:rPr>
              <a:t>President, </a:t>
            </a:r>
          </a:p>
          <a:p>
            <a:pPr defTabSz="1087165" eaLnBrk="1" hangingPunct="1">
              <a:defRPr/>
            </a:pPr>
            <a:r>
              <a:rPr lang="en-CA" sz="2000" dirty="0">
                <a:solidFill>
                  <a:schemeClr val="tx1">
                    <a:lumMod val="65000"/>
                    <a:lumOff val="35000"/>
                  </a:schemeClr>
                </a:solidFill>
                <a:latin typeface="Arial"/>
                <a:cs typeface="Arial"/>
              </a:rPr>
              <a:t>Company Name Here </a:t>
            </a:r>
            <a:r>
              <a:rPr lang="en-CA" sz="2399" dirty="0">
                <a:solidFill>
                  <a:schemeClr val="tx1">
                    <a:lumMod val="65000"/>
                    <a:lumOff val="35000"/>
                  </a:schemeClr>
                </a:solidFill>
                <a:latin typeface="Arial"/>
                <a:cs typeface="Aria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a:solidFill>
                  <a:schemeClr val="bg1"/>
                </a:solidFill>
                <a:latin typeface="Arial" charset="0"/>
              </a:rPr>
              <a:t>How the BC Energy Step Code Works (Part 9)</a:t>
            </a:r>
            <a:endParaRPr lang="en-CA" altLang="en-US" sz="3400" dirty="0">
              <a:solidFill>
                <a:schemeClr val="bg1"/>
              </a:solidFill>
              <a:latin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33" y="1135555"/>
            <a:ext cx="10013156" cy="5722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1511104"/>
            <a:ext cx="9204484" cy="10422860"/>
          </a:xfrm>
          <a:prstGeom prst="rect">
            <a:avLst/>
          </a:prstGeom>
        </p:spPr>
      </p:pic>
      <p:sp>
        <p:nvSpPr>
          <p:cNvPr id="28674" name="Content Placeholder 2"/>
          <p:cNvSpPr txBox="1">
            <a:spLocks/>
          </p:cNvSpPr>
          <p:nvPr/>
        </p:nvSpPr>
        <p:spPr bwMode="auto">
          <a:xfrm>
            <a:off x="3453500" y="280220"/>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199" b="1">
                <a:solidFill>
                  <a:schemeClr val="bg1"/>
                </a:solidFill>
              </a:rPr>
              <a:t>Energy Step Code – Overview</a:t>
            </a:r>
          </a:p>
          <a:p>
            <a:pPr eaLnBrk="1" hangingPunct="1">
              <a:spcBef>
                <a:spcPct val="20000"/>
              </a:spcBef>
              <a:buFont typeface="Arial" charset="0"/>
              <a:buNone/>
            </a:pPr>
            <a:endParaRPr lang="en-CA" altLang="en-US" sz="3199">
              <a:solidFill>
                <a:schemeClr val="bg1"/>
              </a:solidFill>
            </a:endParaRPr>
          </a:p>
        </p:txBody>
      </p:sp>
      <p:pic>
        <p:nvPicPr>
          <p:cNvPr id="28675" name="Picture 5" descr="STEP_PPT_BG_Header-02.png"/>
          <p:cNvPicPr>
            <a:picLocks noChangeAspect="1"/>
          </p:cNvPicPr>
          <p:nvPr/>
        </p:nvPicPr>
        <p:blipFill>
          <a:blip r:embed="rId4">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Content Placeholder 2"/>
          <p:cNvSpPr txBox="1">
            <a:spLocks/>
          </p:cNvSpPr>
          <p:nvPr/>
        </p:nvSpPr>
        <p:spPr bwMode="auto">
          <a:xfrm>
            <a:off x="406294" y="203385"/>
            <a:ext cx="11782531"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a:solidFill>
                  <a:schemeClr val="bg1"/>
                </a:solidFill>
                <a:latin typeface="Arial" charset="0"/>
              </a:rPr>
              <a:t>What does the Energy Step Code Measure (Part 9)?</a:t>
            </a:r>
          </a:p>
        </p:txBody>
      </p:sp>
      <p:sp>
        <p:nvSpPr>
          <p:cNvPr id="28677" name="Slide Number Placeholder 2"/>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0EF649-9184-43C6-892D-49DD454E0755}" type="slidenum">
              <a:rPr lang="en-CA" altLang="en-US" smtClean="0">
                <a:cs typeface="Arial" charset="0"/>
              </a:rPr>
              <a:pPr/>
              <a:t>11</a:t>
            </a:fld>
            <a:endParaRPr lang="en-CA" altLang="en-US">
              <a:cs typeface="Arial" charset="0"/>
            </a:endParaRPr>
          </a:p>
        </p:txBody>
      </p:sp>
      <p:sp>
        <p:nvSpPr>
          <p:cNvPr id="18" name="TextBox 17"/>
          <p:cNvSpPr txBox="1"/>
          <p:nvPr/>
        </p:nvSpPr>
        <p:spPr>
          <a:xfrm>
            <a:off x="455612" y="2321767"/>
            <a:ext cx="6886136" cy="2631233"/>
          </a:xfrm>
          <a:prstGeom prst="rect">
            <a:avLst/>
          </a:prstGeom>
          <a:noFill/>
        </p:spPr>
        <p:txBody>
          <a:bodyPr wrap="square">
            <a:spAutoFit/>
          </a:bodyPr>
          <a:lstStyle/>
          <a:p>
            <a:pPr>
              <a:defRPr/>
            </a:pPr>
            <a:r>
              <a:rPr lang="en-CA" sz="2399" b="1" dirty="0">
                <a:solidFill>
                  <a:schemeClr val="bg1">
                    <a:lumMod val="50000"/>
                  </a:schemeClr>
                </a:solidFill>
                <a:latin typeface="Arial" panose="020B0604020202020204" pitchFamily="34" charset="0"/>
                <a:cs typeface="Arial" panose="020B0604020202020204" pitchFamily="34" charset="0"/>
              </a:rPr>
              <a:t>‘Energy Efficiency’ in the Energy Step Code:</a:t>
            </a:r>
          </a:p>
          <a:p>
            <a:pPr marL="380905" indent="-380905">
              <a:lnSpc>
                <a:spcPct val="150000"/>
              </a:lnSpc>
              <a:buFont typeface="Wingdings" panose="05000000000000000000" pitchFamily="2" charset="2"/>
              <a:buChar char="ü"/>
              <a:defRPr/>
            </a:pPr>
            <a:r>
              <a:rPr lang="en-CA" sz="2600" b="1" dirty="0">
                <a:solidFill>
                  <a:schemeClr val="accent5">
                    <a:lumMod val="75000"/>
                  </a:schemeClr>
                </a:solidFill>
                <a:latin typeface="Arial" panose="020B0604020202020204" pitchFamily="34" charset="0"/>
                <a:cs typeface="Arial" panose="020B0604020202020204" pitchFamily="34" charset="0"/>
              </a:rPr>
              <a:t>Envelope Efficiency</a:t>
            </a:r>
            <a:endParaRPr lang="en-CA" sz="2600" b="1" dirty="0">
              <a:solidFill>
                <a:schemeClr val="accent6"/>
              </a:solidFill>
              <a:latin typeface="Arial" panose="020B0604020202020204" pitchFamily="34" charset="0"/>
              <a:cs typeface="Arial" panose="020B0604020202020204" pitchFamily="34" charset="0"/>
            </a:endParaRPr>
          </a:p>
          <a:p>
            <a:pPr marL="380905" indent="-380905">
              <a:lnSpc>
                <a:spcPct val="150000"/>
              </a:lnSpc>
              <a:buFont typeface="Wingdings" panose="05000000000000000000" pitchFamily="2" charset="2"/>
              <a:buChar char="ü"/>
              <a:defRPr/>
            </a:pPr>
            <a:r>
              <a:rPr lang="en-CA" sz="2600" b="1" dirty="0">
                <a:solidFill>
                  <a:schemeClr val="accent6">
                    <a:lumMod val="75000"/>
                  </a:schemeClr>
                </a:solidFill>
                <a:latin typeface="Arial" panose="020B0604020202020204" pitchFamily="34" charset="0"/>
                <a:cs typeface="Arial" panose="020B0604020202020204" pitchFamily="34" charset="0"/>
              </a:rPr>
              <a:t>Equipment Efficiency</a:t>
            </a:r>
            <a:endParaRPr lang="en-CA" sz="2600" b="1" dirty="0">
              <a:solidFill>
                <a:srgbClr val="C00000"/>
              </a:solidFill>
              <a:latin typeface="Arial" panose="020B0604020202020204" pitchFamily="34" charset="0"/>
              <a:cs typeface="Arial" panose="020B0604020202020204" pitchFamily="34" charset="0"/>
            </a:endParaRPr>
          </a:p>
          <a:p>
            <a:pPr marL="380905" indent="-380905">
              <a:lnSpc>
                <a:spcPct val="150000"/>
              </a:lnSpc>
              <a:buFont typeface="Wingdings" panose="05000000000000000000" pitchFamily="2" charset="2"/>
              <a:buChar char="ü"/>
              <a:defRPr/>
            </a:pPr>
            <a:r>
              <a:rPr lang="en-CA" sz="2600" b="1" dirty="0">
                <a:solidFill>
                  <a:schemeClr val="accent3">
                    <a:lumMod val="75000"/>
                  </a:schemeClr>
                </a:solidFill>
                <a:latin typeface="Arial" panose="020B0604020202020204" pitchFamily="34" charset="0"/>
                <a:cs typeface="Arial" panose="020B0604020202020204" pitchFamily="34" charset="0"/>
              </a:rPr>
              <a:t>Performance based</a:t>
            </a:r>
          </a:p>
          <a:p>
            <a:pPr>
              <a:defRPr/>
            </a:pPr>
            <a:endParaRPr lang="en-CA" sz="2399" dirty="0">
              <a:solidFill>
                <a:schemeClr val="bg1">
                  <a:lumMod val="50000"/>
                </a:schemeClr>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1511104"/>
            <a:ext cx="9204484" cy="10422860"/>
          </a:xfrm>
          <a:prstGeom prst="rect">
            <a:avLst/>
          </a:prstGeom>
        </p:spPr>
      </p:pic>
      <p:sp>
        <p:nvSpPr>
          <p:cNvPr id="29699" name="Content Placeholder 2"/>
          <p:cNvSpPr txBox="1">
            <a:spLocks/>
          </p:cNvSpPr>
          <p:nvPr/>
        </p:nvSpPr>
        <p:spPr bwMode="auto">
          <a:xfrm>
            <a:off x="3453500" y="280220"/>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199" b="1" dirty="0">
                <a:solidFill>
                  <a:schemeClr val="bg1"/>
                </a:solidFill>
              </a:rPr>
              <a:t>Energy Step Code – Overview</a:t>
            </a:r>
          </a:p>
          <a:p>
            <a:pPr eaLnBrk="1" hangingPunct="1">
              <a:spcBef>
                <a:spcPct val="20000"/>
              </a:spcBef>
              <a:buFont typeface="Arial" charset="0"/>
              <a:buNone/>
            </a:pPr>
            <a:endParaRPr lang="en-CA" altLang="en-US" sz="3199" dirty="0">
              <a:solidFill>
                <a:schemeClr val="bg1"/>
              </a:solidFill>
            </a:endParaRPr>
          </a:p>
        </p:txBody>
      </p:sp>
      <p:pic>
        <p:nvPicPr>
          <p:cNvPr id="29700" name="Picture 5" descr="STEP_PPT_BG_Header-02.png"/>
          <p:cNvPicPr>
            <a:picLocks noChangeAspect="1"/>
          </p:cNvPicPr>
          <p:nvPr/>
        </p:nvPicPr>
        <p:blipFill>
          <a:blip r:embed="rId4">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Content Placeholder 2"/>
          <p:cNvSpPr txBox="1">
            <a:spLocks/>
          </p:cNvSpPr>
          <p:nvPr/>
        </p:nvSpPr>
        <p:spPr bwMode="auto">
          <a:xfrm>
            <a:off x="406294" y="203385"/>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Metrics - Envelope Efficiency</a:t>
            </a:r>
          </a:p>
        </p:txBody>
      </p:sp>
      <p:sp>
        <p:nvSpPr>
          <p:cNvPr id="29702" name="Slide Number Placeholder 2"/>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AF670-0ED6-4E2C-AE25-614B492FBC7D}" type="slidenum">
              <a:rPr lang="en-CA" altLang="en-US" smtClean="0">
                <a:cs typeface="Arial" charset="0"/>
              </a:rPr>
              <a:pPr/>
              <a:t>12</a:t>
            </a:fld>
            <a:endParaRPr lang="en-CA" altLang="en-US">
              <a:cs typeface="Arial" charset="0"/>
            </a:endParaRPr>
          </a:p>
        </p:txBody>
      </p:sp>
      <p:sp>
        <p:nvSpPr>
          <p:cNvPr id="4" name="Notched Right Arrow 3"/>
          <p:cNvSpPr/>
          <p:nvPr/>
        </p:nvSpPr>
        <p:spPr>
          <a:xfrm rot="12849267">
            <a:off x="5934205" y="1976448"/>
            <a:ext cx="2112853" cy="1047898"/>
          </a:xfrm>
          <a:prstGeom prst="notch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2843"/>
          </a:p>
        </p:txBody>
      </p:sp>
      <p:sp>
        <p:nvSpPr>
          <p:cNvPr id="16" name="Notched Right Arrow 15"/>
          <p:cNvSpPr/>
          <p:nvPr/>
        </p:nvSpPr>
        <p:spPr>
          <a:xfrm rot="2147276">
            <a:off x="9031456" y="3078502"/>
            <a:ext cx="846671" cy="559071"/>
          </a:xfrm>
          <a:prstGeom prst="notched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CA" sz="2843" dirty="0"/>
          </a:p>
        </p:txBody>
      </p:sp>
      <p:sp>
        <p:nvSpPr>
          <p:cNvPr id="20" name="TextBox 19"/>
          <p:cNvSpPr txBox="1"/>
          <p:nvPr/>
        </p:nvSpPr>
        <p:spPr>
          <a:xfrm>
            <a:off x="870983" y="1575283"/>
            <a:ext cx="4828975" cy="3938899"/>
          </a:xfrm>
          <a:prstGeom prst="rect">
            <a:avLst/>
          </a:prstGeom>
          <a:noFill/>
        </p:spPr>
        <p:txBody>
          <a:bodyPr>
            <a:spAutoFit/>
          </a:bodyPr>
          <a:lstStyle/>
          <a:p>
            <a:pPr>
              <a:defRPr/>
            </a:pPr>
            <a:r>
              <a:rPr lang="en-CA" sz="2800" b="1" dirty="0">
                <a:solidFill>
                  <a:schemeClr val="accent1">
                    <a:lumMod val="75000"/>
                  </a:schemeClr>
                </a:solidFill>
                <a:latin typeface="Arial" panose="020B0604020202020204" pitchFamily="34" charset="0"/>
                <a:cs typeface="Arial" panose="020B0604020202020204" pitchFamily="34" charset="0"/>
              </a:rPr>
              <a:t>Losses</a:t>
            </a:r>
          </a:p>
          <a:p>
            <a:pPr marL="380905" indent="-380905">
              <a:buFont typeface="Arial" panose="020B0604020202020204" pitchFamily="34" charset="0"/>
              <a:buChar char="•"/>
              <a:defRPr/>
            </a:pPr>
            <a:r>
              <a:rPr lang="en-CA" sz="2399" dirty="0">
                <a:solidFill>
                  <a:schemeClr val="accent1">
                    <a:lumMod val="75000"/>
                  </a:schemeClr>
                </a:solidFill>
                <a:latin typeface="Arial" panose="020B0604020202020204" pitchFamily="34" charset="0"/>
                <a:cs typeface="Arial" panose="020B0604020202020204" pitchFamily="34" charset="0"/>
              </a:rPr>
              <a:t>Air tightness</a:t>
            </a:r>
          </a:p>
          <a:p>
            <a:pPr marL="380905" indent="-380905">
              <a:buFont typeface="Arial" panose="020B0604020202020204" pitchFamily="34" charset="0"/>
              <a:buChar char="•"/>
              <a:defRPr/>
            </a:pPr>
            <a:r>
              <a:rPr lang="en-CA" sz="2399" dirty="0">
                <a:solidFill>
                  <a:schemeClr val="accent1">
                    <a:lumMod val="75000"/>
                  </a:schemeClr>
                </a:solidFill>
                <a:latin typeface="Arial" panose="020B0604020202020204" pitchFamily="34" charset="0"/>
                <a:cs typeface="Arial" panose="020B0604020202020204" pitchFamily="34" charset="0"/>
              </a:rPr>
              <a:t>Insulation</a:t>
            </a:r>
            <a:endParaRPr lang="en-CA" sz="2399" b="1" dirty="0">
              <a:solidFill>
                <a:schemeClr val="accent1">
                  <a:lumMod val="75000"/>
                </a:schemeClr>
              </a:solidFill>
              <a:latin typeface="Arial" panose="020B0604020202020204" pitchFamily="34" charset="0"/>
              <a:cs typeface="Arial" panose="020B0604020202020204" pitchFamily="34" charset="0"/>
            </a:endParaRPr>
          </a:p>
          <a:p>
            <a:pPr>
              <a:lnSpc>
                <a:spcPct val="150000"/>
              </a:lnSpc>
              <a:defRPr/>
            </a:pPr>
            <a:r>
              <a:rPr lang="en-CA" sz="2800" b="1" dirty="0">
                <a:solidFill>
                  <a:schemeClr val="accent6">
                    <a:lumMod val="75000"/>
                  </a:schemeClr>
                </a:solidFill>
                <a:latin typeface="Arial" panose="020B0604020202020204" pitchFamily="34" charset="0"/>
                <a:cs typeface="Arial" panose="020B0604020202020204" pitchFamily="34" charset="0"/>
              </a:rPr>
              <a:t>Gains</a:t>
            </a:r>
          </a:p>
          <a:p>
            <a:pPr marL="380905" indent="-380905">
              <a:buFont typeface="Arial" panose="020B0604020202020204" pitchFamily="34" charset="0"/>
              <a:buChar char="•"/>
              <a:defRPr/>
            </a:pPr>
            <a:r>
              <a:rPr lang="en-CA" sz="2399" dirty="0">
                <a:solidFill>
                  <a:schemeClr val="accent6">
                    <a:lumMod val="75000"/>
                  </a:schemeClr>
                </a:solidFill>
                <a:latin typeface="Arial" panose="020B0604020202020204" pitchFamily="34" charset="0"/>
                <a:cs typeface="Arial" panose="020B0604020202020204" pitchFamily="34" charset="0"/>
              </a:rPr>
              <a:t>Solar gain</a:t>
            </a:r>
          </a:p>
          <a:p>
            <a:pPr marL="380905" indent="-380905">
              <a:buFont typeface="Arial" panose="020B0604020202020204" pitchFamily="34" charset="0"/>
              <a:buChar char="•"/>
              <a:defRPr/>
            </a:pPr>
            <a:r>
              <a:rPr lang="en-CA" sz="2399" dirty="0">
                <a:solidFill>
                  <a:schemeClr val="accent6">
                    <a:lumMod val="75000"/>
                  </a:schemeClr>
                </a:solidFill>
                <a:latin typeface="Arial" panose="020B0604020202020204" pitchFamily="34" charset="0"/>
                <a:cs typeface="Arial" panose="020B0604020202020204" pitchFamily="34" charset="0"/>
              </a:rPr>
              <a:t>People &amp; equipment</a:t>
            </a:r>
          </a:p>
          <a:p>
            <a:pPr>
              <a:defRPr/>
            </a:pPr>
            <a:endParaRPr lang="en-CA" sz="2399" dirty="0">
              <a:solidFill>
                <a:schemeClr val="bg1">
                  <a:lumMod val="50000"/>
                </a:schemeClr>
              </a:solidFill>
              <a:latin typeface="Arial" panose="020B0604020202020204" pitchFamily="34" charset="0"/>
              <a:ea typeface="+mn-ea"/>
              <a:cs typeface="Arial" panose="020B0604020202020204" pitchFamily="34" charset="0"/>
            </a:endParaRPr>
          </a:p>
          <a:p>
            <a:pPr>
              <a:defRPr/>
            </a:pPr>
            <a:r>
              <a:rPr lang="en-CA" sz="2000" i="1" dirty="0">
                <a:solidFill>
                  <a:schemeClr val="bg1">
                    <a:lumMod val="50000"/>
                  </a:schemeClr>
                </a:solidFill>
                <a:latin typeface="Arial" panose="020B0604020202020204" pitchFamily="34" charset="0"/>
                <a:ea typeface="+mn-ea"/>
                <a:cs typeface="Arial" panose="020B0604020202020204" pitchFamily="34" charset="0"/>
              </a:rPr>
              <a:t>Units of heat energy required for constant temperature after losses and gains (ignores equipment efficiency).  </a:t>
            </a:r>
            <a:endParaRPr lang="en-CA" sz="2000" i="1" dirty="0">
              <a:solidFill>
                <a:schemeClr val="accent6"/>
              </a:solidFill>
              <a:latin typeface="Arial" panose="020B0604020202020204" pitchFamily="34" charset="0"/>
              <a:cs typeface="Arial" panose="020B0604020202020204" pitchFamily="34" charset="0"/>
            </a:endParaRPr>
          </a:p>
        </p:txBody>
      </p:sp>
      <p:sp>
        <p:nvSpPr>
          <p:cNvPr id="18" name="Notched Right Arrow 17"/>
          <p:cNvSpPr/>
          <p:nvPr/>
        </p:nvSpPr>
        <p:spPr>
          <a:xfrm rot="12849267">
            <a:off x="6174174" y="3184873"/>
            <a:ext cx="1302970" cy="684421"/>
          </a:xfrm>
          <a:prstGeom prst="notch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2843"/>
          </a:p>
        </p:txBody>
      </p:sp>
      <p:sp>
        <p:nvSpPr>
          <p:cNvPr id="19" name="Notched Right Arrow 18"/>
          <p:cNvSpPr/>
          <p:nvPr/>
        </p:nvSpPr>
        <p:spPr>
          <a:xfrm rot="2147276">
            <a:off x="7930502" y="4842982"/>
            <a:ext cx="846671" cy="559071"/>
          </a:xfrm>
          <a:prstGeom prst="notched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CA" sz="284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12" y="1511104"/>
            <a:ext cx="9204484" cy="10422860"/>
          </a:xfrm>
          <a:prstGeom prst="rect">
            <a:avLst/>
          </a:prstGeom>
        </p:spPr>
      </p:pic>
      <p:sp>
        <p:nvSpPr>
          <p:cNvPr id="30722" name="Content Placeholder 2"/>
          <p:cNvSpPr txBox="1">
            <a:spLocks/>
          </p:cNvSpPr>
          <p:nvPr/>
        </p:nvSpPr>
        <p:spPr bwMode="auto">
          <a:xfrm>
            <a:off x="3453500" y="280220"/>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199" b="1">
                <a:solidFill>
                  <a:schemeClr val="bg1"/>
                </a:solidFill>
              </a:rPr>
              <a:t>Energy Step Code – Overview</a:t>
            </a:r>
          </a:p>
          <a:p>
            <a:pPr eaLnBrk="1" hangingPunct="1">
              <a:spcBef>
                <a:spcPct val="20000"/>
              </a:spcBef>
              <a:buFont typeface="Arial" charset="0"/>
              <a:buNone/>
            </a:pPr>
            <a:endParaRPr lang="en-CA" altLang="en-US" sz="3199">
              <a:solidFill>
                <a:schemeClr val="bg1"/>
              </a:solidFill>
            </a:endParaRPr>
          </a:p>
        </p:txBody>
      </p:sp>
      <p:pic>
        <p:nvPicPr>
          <p:cNvPr id="30723" name="Picture 5" descr="STEP_PPT_BG_Header-02.png"/>
          <p:cNvPicPr>
            <a:picLocks noChangeAspect="1"/>
          </p:cNvPicPr>
          <p:nvPr/>
        </p:nvPicPr>
        <p:blipFill>
          <a:blip r:embed="rId4">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ontent Placeholder 2"/>
          <p:cNvSpPr txBox="1">
            <a:spLocks/>
          </p:cNvSpPr>
          <p:nvPr/>
        </p:nvSpPr>
        <p:spPr bwMode="auto">
          <a:xfrm>
            <a:off x="406294" y="203385"/>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Metrics - Equipment Efficiency</a:t>
            </a:r>
          </a:p>
        </p:txBody>
      </p:sp>
      <p:sp>
        <p:nvSpPr>
          <p:cNvPr id="30725" name="Slide Number Placeholder 2"/>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DF6EBE-0C5E-498A-8F0B-C03DFBB9371B}" type="slidenum">
              <a:rPr lang="en-CA" altLang="en-US" smtClean="0">
                <a:cs typeface="Arial" charset="0"/>
              </a:rPr>
              <a:pPr/>
              <a:t>13</a:t>
            </a:fld>
            <a:endParaRPr lang="en-CA" altLang="en-US">
              <a:cs typeface="Arial" charset="0"/>
            </a:endParaRPr>
          </a:p>
        </p:txBody>
      </p:sp>
      <p:sp>
        <p:nvSpPr>
          <p:cNvPr id="9" name="Notched Right Arrow 8"/>
          <p:cNvSpPr/>
          <p:nvPr/>
        </p:nvSpPr>
        <p:spPr>
          <a:xfrm>
            <a:off x="5637212" y="3429000"/>
            <a:ext cx="2866663" cy="1680136"/>
          </a:xfrm>
          <a:prstGeom prst="notched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CA" sz="2843" dirty="0"/>
              <a:t>Energy Use</a:t>
            </a:r>
          </a:p>
        </p:txBody>
      </p:sp>
      <p:sp>
        <p:nvSpPr>
          <p:cNvPr id="10" name="TextBox 9"/>
          <p:cNvSpPr txBox="1"/>
          <p:nvPr/>
        </p:nvSpPr>
        <p:spPr>
          <a:xfrm>
            <a:off x="947593" y="1676400"/>
            <a:ext cx="4003819" cy="2953886"/>
          </a:xfrm>
          <a:prstGeom prst="rect">
            <a:avLst/>
          </a:prstGeom>
          <a:noFill/>
        </p:spPr>
        <p:txBody>
          <a:bodyPr wrap="square">
            <a:spAutoFit/>
          </a:bodyPr>
          <a:lstStyle/>
          <a:p>
            <a:pPr>
              <a:lnSpc>
                <a:spcPct val="150000"/>
              </a:lnSpc>
              <a:defRPr/>
            </a:pPr>
            <a:r>
              <a:rPr lang="en-CA" sz="2800" b="1" dirty="0">
                <a:solidFill>
                  <a:srgbClr val="C00000"/>
                </a:solidFill>
                <a:latin typeface="Arial" panose="020B0604020202020204" pitchFamily="34" charset="0"/>
                <a:cs typeface="Arial" panose="020B0604020202020204" pitchFamily="34" charset="0"/>
              </a:rPr>
              <a:t>Energy Use</a:t>
            </a:r>
          </a:p>
          <a:p>
            <a:pPr marL="380905" indent="-380905">
              <a:buFont typeface="Arial" panose="020B0604020202020204" pitchFamily="34" charset="0"/>
              <a:buChar char="•"/>
              <a:defRPr/>
            </a:pPr>
            <a:r>
              <a:rPr lang="en-CA" sz="2399" dirty="0">
                <a:solidFill>
                  <a:schemeClr val="bg1">
                    <a:lumMod val="50000"/>
                  </a:schemeClr>
                </a:solidFill>
                <a:latin typeface="Arial" panose="020B0604020202020204" pitchFamily="34" charset="0"/>
                <a:cs typeface="Arial" panose="020B0604020202020204" pitchFamily="34" charset="0"/>
              </a:rPr>
              <a:t>Heat</a:t>
            </a:r>
          </a:p>
          <a:p>
            <a:pPr marL="380905" indent="-380905">
              <a:buFont typeface="Arial" panose="020B0604020202020204" pitchFamily="34" charset="0"/>
              <a:buChar char="•"/>
              <a:defRPr/>
            </a:pPr>
            <a:r>
              <a:rPr lang="en-CA" sz="2399" dirty="0">
                <a:solidFill>
                  <a:schemeClr val="bg1">
                    <a:lumMod val="50000"/>
                  </a:schemeClr>
                </a:solidFill>
                <a:latin typeface="Arial" panose="020B0604020202020204" pitchFamily="34" charset="0"/>
                <a:cs typeface="Arial" panose="020B0604020202020204" pitchFamily="34" charset="0"/>
              </a:rPr>
              <a:t>Water heating</a:t>
            </a:r>
          </a:p>
          <a:p>
            <a:pPr marL="380905" indent="-380905">
              <a:buFont typeface="Arial" panose="020B0604020202020204" pitchFamily="34" charset="0"/>
              <a:buChar char="•"/>
              <a:defRPr/>
            </a:pPr>
            <a:r>
              <a:rPr lang="en-CA" sz="2399" dirty="0">
                <a:solidFill>
                  <a:schemeClr val="bg1">
                    <a:lumMod val="50000"/>
                  </a:schemeClr>
                </a:solidFill>
                <a:latin typeface="Arial" panose="020B0604020202020204" pitchFamily="34" charset="0"/>
                <a:cs typeface="Arial" panose="020B0604020202020204" pitchFamily="34" charset="0"/>
              </a:rPr>
              <a:t>Ventilation</a:t>
            </a:r>
          </a:p>
          <a:p>
            <a:pPr marL="380905" indent="-380905">
              <a:buFont typeface="Arial" panose="020B0604020202020204" pitchFamily="34" charset="0"/>
              <a:buChar char="•"/>
              <a:defRPr/>
            </a:pPr>
            <a:r>
              <a:rPr lang="en-CA" sz="2399" dirty="0">
                <a:solidFill>
                  <a:schemeClr val="bg1">
                    <a:lumMod val="50000"/>
                  </a:schemeClr>
                </a:solidFill>
                <a:latin typeface="Arial" panose="020B0604020202020204" pitchFamily="34" charset="0"/>
                <a:cs typeface="Arial" panose="020B0604020202020204" pitchFamily="34" charset="0"/>
              </a:rPr>
              <a:t>Lights and plug loads (large buildings only)</a:t>
            </a:r>
          </a:p>
          <a:p>
            <a:pPr>
              <a:defRPr/>
            </a:pPr>
            <a:endParaRPr lang="en-CA" sz="2399" b="1" dirty="0">
              <a:solidFill>
                <a:schemeClr val="accent6"/>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31" y="1600677"/>
            <a:ext cx="3576235" cy="261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34" y="1600677"/>
            <a:ext cx="3734944" cy="261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4" name="TextBox 5"/>
          <p:cNvSpPr txBox="1">
            <a:spLocks noChangeArrowheads="1"/>
          </p:cNvSpPr>
          <p:nvPr/>
        </p:nvSpPr>
        <p:spPr bwMode="auto">
          <a:xfrm>
            <a:off x="253933" y="4525148"/>
            <a:ext cx="3707434" cy="1308030"/>
          </a:xfrm>
          <a:prstGeom prst="rect">
            <a:avLst/>
          </a:prstGeom>
          <a:noFill/>
          <a:ln>
            <a:noFill/>
          </a:ln>
          <a:extLst/>
        </p:spPr>
        <p:txBody>
          <a:bodyPr lIns="76180" tIns="38090" rIns="76180" bIns="38090">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cs typeface="ＭＳ Ｐゴシック" charset="0"/>
              </a:defRPr>
            </a:lvl2pPr>
            <a:lvl3pPr marL="1143000" indent="-228600" eaLnBrk="0" hangingPunct="0">
              <a:defRPr sz="2600">
                <a:solidFill>
                  <a:schemeClr val="tx1"/>
                </a:solidFill>
                <a:latin typeface="Calibri" charset="0"/>
                <a:ea typeface="ＭＳ Ｐゴシック" charset="0"/>
                <a:cs typeface="ＭＳ Ｐゴシック" charset="0"/>
              </a:defRPr>
            </a:lvl3pPr>
            <a:lvl4pPr marL="1600200" indent="-228600" eaLnBrk="0" hangingPunct="0">
              <a:defRPr sz="2600">
                <a:solidFill>
                  <a:schemeClr val="tx1"/>
                </a:solidFill>
                <a:latin typeface="Calibri" charset="0"/>
                <a:ea typeface="ＭＳ Ｐゴシック" charset="0"/>
                <a:cs typeface="ＭＳ Ｐゴシック" charset="0"/>
              </a:defRPr>
            </a:lvl4pPr>
            <a:lvl5pPr marL="2057400" indent="-228600" eaLnBrk="0" hangingPunct="0">
              <a:defRPr sz="2600">
                <a:solidFill>
                  <a:schemeClr val="tx1"/>
                </a:solidFill>
                <a:latin typeface="Calibri" charset="0"/>
                <a:ea typeface="ＭＳ Ｐゴシック" charset="0"/>
                <a:cs typeface="ＭＳ Ｐゴシック" charset="0"/>
              </a:defRPr>
            </a:lvl5pPr>
            <a:lvl6pPr marL="25146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6pPr>
            <a:lvl7pPr marL="29718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7pPr>
            <a:lvl8pPr marL="34290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8pPr>
            <a:lvl9pPr marL="38862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9pPr>
          </a:lstStyle>
          <a:p>
            <a:pPr defTabSz="1087165" eaLnBrk="1" hangingPunct="1">
              <a:defRPr/>
            </a:pPr>
            <a:r>
              <a:rPr lang="en-CA" sz="2000" dirty="0">
                <a:solidFill>
                  <a:schemeClr val="tx1">
                    <a:lumMod val="65000"/>
                    <a:lumOff val="35000"/>
                  </a:schemeClr>
                </a:solidFill>
                <a:latin typeface="Arial"/>
                <a:cs typeface="Arial"/>
              </a:rPr>
              <a:t>Energy Modeling by Natural Resources Canada Certified Energy Advisor</a:t>
            </a:r>
          </a:p>
          <a:p>
            <a:pPr defTabSz="1087165" eaLnBrk="1" hangingPunct="1">
              <a:defRPr/>
            </a:pPr>
            <a:endParaRPr lang="en-CA" sz="2000" dirty="0">
              <a:solidFill>
                <a:schemeClr val="tx1">
                  <a:lumMod val="65000"/>
                  <a:lumOff val="35000"/>
                </a:schemeClr>
              </a:solidFill>
              <a:latin typeface="Arial"/>
              <a:cs typeface="Arial"/>
            </a:endParaRPr>
          </a:p>
        </p:txBody>
      </p:sp>
      <p:sp>
        <p:nvSpPr>
          <p:cNvPr id="81925" name="TextBox 7"/>
          <p:cNvSpPr txBox="1">
            <a:spLocks noChangeArrowheads="1"/>
          </p:cNvSpPr>
          <p:nvPr/>
        </p:nvSpPr>
        <p:spPr bwMode="auto">
          <a:xfrm>
            <a:off x="4189412" y="4525148"/>
            <a:ext cx="3273631" cy="1000254"/>
          </a:xfrm>
          <a:prstGeom prst="rect">
            <a:avLst/>
          </a:prstGeom>
          <a:noFill/>
          <a:ln>
            <a:noFill/>
          </a:ln>
          <a:extLst/>
        </p:spPr>
        <p:txBody>
          <a:bodyPr lIns="76180" tIns="38090" rIns="76180" bIns="38090">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cs typeface="ＭＳ Ｐゴシック" charset="0"/>
              </a:defRPr>
            </a:lvl2pPr>
            <a:lvl3pPr marL="1143000" indent="-228600" eaLnBrk="0" hangingPunct="0">
              <a:defRPr sz="2600">
                <a:solidFill>
                  <a:schemeClr val="tx1"/>
                </a:solidFill>
                <a:latin typeface="Calibri" charset="0"/>
                <a:ea typeface="ＭＳ Ｐゴシック" charset="0"/>
                <a:cs typeface="ＭＳ Ｐゴシック" charset="0"/>
              </a:defRPr>
            </a:lvl3pPr>
            <a:lvl4pPr marL="1600200" indent="-228600" eaLnBrk="0" hangingPunct="0">
              <a:defRPr sz="2600">
                <a:solidFill>
                  <a:schemeClr val="tx1"/>
                </a:solidFill>
                <a:latin typeface="Calibri" charset="0"/>
                <a:ea typeface="ＭＳ Ｐゴシック" charset="0"/>
                <a:cs typeface="ＭＳ Ｐゴシック" charset="0"/>
              </a:defRPr>
            </a:lvl4pPr>
            <a:lvl5pPr marL="2057400" indent="-228600" eaLnBrk="0" hangingPunct="0">
              <a:defRPr sz="2600">
                <a:solidFill>
                  <a:schemeClr val="tx1"/>
                </a:solidFill>
                <a:latin typeface="Calibri" charset="0"/>
                <a:ea typeface="ＭＳ Ｐゴシック" charset="0"/>
                <a:cs typeface="ＭＳ Ｐゴシック" charset="0"/>
              </a:defRPr>
            </a:lvl5pPr>
            <a:lvl6pPr marL="25146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6pPr>
            <a:lvl7pPr marL="29718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7pPr>
            <a:lvl8pPr marL="34290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8pPr>
            <a:lvl9pPr marL="38862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9pPr>
          </a:lstStyle>
          <a:p>
            <a:pPr defTabSz="1087165" eaLnBrk="1" hangingPunct="1">
              <a:defRPr/>
            </a:pPr>
            <a:r>
              <a:rPr lang="en-CA" sz="2000" dirty="0">
                <a:solidFill>
                  <a:schemeClr val="tx1">
                    <a:lumMod val="65000"/>
                    <a:lumOff val="35000"/>
                  </a:schemeClr>
                </a:solidFill>
                <a:latin typeface="Arial"/>
                <a:cs typeface="Arial"/>
              </a:rPr>
              <a:t>Air-Tightness Testing</a:t>
            </a:r>
          </a:p>
          <a:p>
            <a:pPr marL="380905" indent="-380905" defTabSz="1087165" eaLnBrk="1" hangingPunct="1">
              <a:buFont typeface="Arial" panose="020B0604020202020204" pitchFamily="34" charset="0"/>
              <a:buChar char="•"/>
              <a:defRPr/>
            </a:pPr>
            <a:r>
              <a:rPr lang="en-CA" sz="2000" dirty="0">
                <a:solidFill>
                  <a:schemeClr val="tx1">
                    <a:lumMod val="65000"/>
                    <a:lumOff val="35000"/>
                  </a:schemeClr>
                </a:solidFill>
                <a:latin typeface="Arial"/>
                <a:cs typeface="Arial"/>
              </a:rPr>
              <a:t>Achieve minimum performance levels</a:t>
            </a:r>
          </a:p>
        </p:txBody>
      </p:sp>
      <p:pic>
        <p:nvPicPr>
          <p:cNvPr id="317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17" y="1600677"/>
            <a:ext cx="3861910" cy="261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7" name="TextBox 9"/>
          <p:cNvSpPr txBox="1">
            <a:spLocks noChangeArrowheads="1"/>
          </p:cNvSpPr>
          <p:nvPr/>
        </p:nvSpPr>
        <p:spPr bwMode="auto">
          <a:xfrm>
            <a:off x="7999412" y="4525148"/>
            <a:ext cx="3301140" cy="692477"/>
          </a:xfrm>
          <a:prstGeom prst="rect">
            <a:avLst/>
          </a:prstGeom>
          <a:noFill/>
          <a:ln>
            <a:noFill/>
          </a:ln>
          <a:extLst/>
        </p:spPr>
        <p:txBody>
          <a:bodyPr lIns="76180" tIns="38090" rIns="76180" bIns="38090">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cs typeface="ＭＳ Ｐゴシック" charset="0"/>
              </a:defRPr>
            </a:lvl2pPr>
            <a:lvl3pPr marL="1143000" indent="-228600" eaLnBrk="0" hangingPunct="0">
              <a:defRPr sz="2600">
                <a:solidFill>
                  <a:schemeClr val="tx1"/>
                </a:solidFill>
                <a:latin typeface="Calibri" charset="0"/>
                <a:ea typeface="ＭＳ Ｐゴシック" charset="0"/>
                <a:cs typeface="ＭＳ Ｐゴシック" charset="0"/>
              </a:defRPr>
            </a:lvl3pPr>
            <a:lvl4pPr marL="1600200" indent="-228600" eaLnBrk="0" hangingPunct="0">
              <a:defRPr sz="2600">
                <a:solidFill>
                  <a:schemeClr val="tx1"/>
                </a:solidFill>
                <a:latin typeface="Calibri" charset="0"/>
                <a:ea typeface="ＭＳ Ｐゴシック" charset="0"/>
                <a:cs typeface="ＭＳ Ｐゴシック" charset="0"/>
              </a:defRPr>
            </a:lvl4pPr>
            <a:lvl5pPr marL="2057400" indent="-228600" eaLnBrk="0" hangingPunct="0">
              <a:defRPr sz="2600">
                <a:solidFill>
                  <a:schemeClr val="tx1"/>
                </a:solidFill>
                <a:latin typeface="Calibri" charset="0"/>
                <a:ea typeface="ＭＳ Ｐゴシック" charset="0"/>
                <a:cs typeface="ＭＳ Ｐゴシック" charset="0"/>
              </a:defRPr>
            </a:lvl5pPr>
            <a:lvl6pPr marL="25146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6pPr>
            <a:lvl7pPr marL="29718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7pPr>
            <a:lvl8pPr marL="34290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8pPr>
            <a:lvl9pPr marL="3886200" indent="-228600" defTabSz="1304925" eaLnBrk="0" fontAlgn="base" hangingPunct="0">
              <a:spcBef>
                <a:spcPct val="0"/>
              </a:spcBef>
              <a:spcAft>
                <a:spcPct val="0"/>
              </a:spcAft>
              <a:defRPr sz="2600">
                <a:solidFill>
                  <a:schemeClr val="tx1"/>
                </a:solidFill>
                <a:latin typeface="Calibri" charset="0"/>
                <a:ea typeface="ＭＳ Ｐゴシック" charset="0"/>
                <a:cs typeface="ＭＳ Ｐゴシック" charset="0"/>
              </a:defRPr>
            </a:lvl9pPr>
          </a:lstStyle>
          <a:p>
            <a:pPr defTabSz="1087165" eaLnBrk="1" hangingPunct="1">
              <a:defRPr/>
            </a:pPr>
            <a:r>
              <a:rPr lang="en-CA" sz="2000" dirty="0">
                <a:solidFill>
                  <a:schemeClr val="tx1">
                    <a:lumMod val="65000"/>
                    <a:lumOff val="35000"/>
                  </a:schemeClr>
                </a:solidFill>
                <a:latin typeface="Arial"/>
                <a:cs typeface="Arial"/>
              </a:rPr>
              <a:t>No Prescriptive Energy  Requirements</a:t>
            </a:r>
          </a:p>
        </p:txBody>
      </p:sp>
      <p:cxnSp>
        <p:nvCxnSpPr>
          <p:cNvPr id="9" name="Straight Connector 8"/>
          <p:cNvCxnSpPr/>
          <p:nvPr/>
        </p:nvCxnSpPr>
        <p:spPr>
          <a:xfrm>
            <a:off x="8064517" y="1600677"/>
            <a:ext cx="3861910" cy="26112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064517" y="1600677"/>
            <a:ext cx="3861910" cy="26112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754" name="Picture 10" descr="STEP_PPT_BG_Header-02.png"/>
          <p:cNvPicPr>
            <a:picLocks noChangeAspect="1"/>
          </p:cNvPicPr>
          <p:nvPr/>
        </p:nvPicPr>
        <p:blipFill>
          <a:blip r:embed="rId6">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a:solidFill>
                  <a:schemeClr val="bg1"/>
                </a:solidFill>
                <a:latin typeface="Arial" charset="0"/>
              </a:rPr>
              <a:t>Performance Compliance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Local Government Awareness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711" y="1498448"/>
            <a:ext cx="8915400" cy="4026789"/>
          </a:xfrm>
          <a:prstGeom prst="rect">
            <a:avLst/>
          </a:prstGeom>
        </p:spPr>
      </p:pic>
      <p:sp>
        <p:nvSpPr>
          <p:cNvPr id="7" name="TextBox 6"/>
          <p:cNvSpPr txBox="1"/>
          <p:nvPr/>
        </p:nvSpPr>
        <p:spPr>
          <a:xfrm>
            <a:off x="1636711" y="5428227"/>
            <a:ext cx="9715501" cy="912814"/>
          </a:xfrm>
          <a:prstGeom prst="rect">
            <a:avLst/>
          </a:prstGeom>
          <a:noFill/>
        </p:spPr>
        <p:txBody>
          <a:bodyPr wrap="square">
            <a:spAutoFit/>
          </a:bodyPr>
          <a:lstStyle/>
          <a:p>
            <a:pPr marL="380905" lvl="1" indent="0">
              <a:spcBef>
                <a:spcPts val="0"/>
              </a:spcBef>
              <a:spcAft>
                <a:spcPts val="600"/>
              </a:spcAft>
              <a:defRPr/>
            </a:pPr>
            <a:r>
              <a:rPr lang="en-CA" sz="2666" dirty="0">
                <a:solidFill>
                  <a:schemeClr val="tx1">
                    <a:lumMod val="65000"/>
                    <a:lumOff val="35000"/>
                  </a:schemeClr>
                </a:solidFill>
              </a:rPr>
              <a:t>Local governments with “moderate,” “good,” or “excellent” knowledge of the BC Energy Step Code, 2017-2018.</a:t>
            </a:r>
          </a:p>
        </p:txBody>
      </p:sp>
    </p:spTree>
    <p:extLst>
      <p:ext uri="{BB962C8B-B14F-4D97-AF65-F5344CB8AC3E}">
        <p14:creationId xmlns:p14="http://schemas.microsoft.com/office/powerpoint/2010/main" val="85026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88640"/>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Local Government Adoption in Bylaws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337" y="1270562"/>
            <a:ext cx="8229600" cy="5088636"/>
          </a:xfrm>
          <a:prstGeom prst="rect">
            <a:avLst/>
          </a:prstGeom>
        </p:spPr>
      </p:pic>
      <p:sp>
        <p:nvSpPr>
          <p:cNvPr id="6" name="TextBox 5"/>
          <p:cNvSpPr txBox="1"/>
          <p:nvPr/>
        </p:nvSpPr>
        <p:spPr>
          <a:xfrm>
            <a:off x="406294" y="2458419"/>
            <a:ext cx="4927706" cy="2712922"/>
          </a:xfrm>
          <a:prstGeom prst="rect">
            <a:avLst/>
          </a:prstGeom>
          <a:noFill/>
        </p:spPr>
        <p:txBody>
          <a:bodyPr wrap="square">
            <a:spAutoFit/>
          </a:bodyPr>
          <a:lstStyle/>
          <a:p>
            <a:pPr lvl="1">
              <a:spcAft>
                <a:spcPts val="600"/>
              </a:spcAft>
              <a:defRPr/>
            </a:pPr>
            <a:r>
              <a:rPr lang="en-CA" sz="3200" b="1" dirty="0">
                <a:solidFill>
                  <a:schemeClr val="accent5">
                    <a:lumMod val="75000"/>
                  </a:schemeClr>
                </a:solidFill>
              </a:rPr>
              <a:t>Policy in Practice:</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Communities that collectively issue 45% of all building permits have referenced the BC Energy Step Code in bylaws.</a:t>
            </a:r>
          </a:p>
        </p:txBody>
      </p:sp>
    </p:spTree>
    <p:extLst>
      <p:ext uri="{BB962C8B-B14F-4D97-AF65-F5344CB8AC3E}">
        <p14:creationId xmlns:p14="http://schemas.microsoft.com/office/powerpoint/2010/main" val="20568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0" y="0"/>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p:cNvSpPr txBox="1">
            <a:spLocks/>
          </p:cNvSpPr>
          <p:nvPr/>
        </p:nvSpPr>
        <p:spPr bwMode="auto">
          <a:xfrm>
            <a:off x="406294" y="228600"/>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Industry Capacity Building Workshops</a:t>
            </a:r>
            <a:endParaRPr lang="en-CA" altLang="en-US" sz="3400" dirty="0">
              <a:solidFill>
                <a:schemeClr val="bg1"/>
              </a:solidFill>
              <a:latin typeface="Arial" charset="0"/>
            </a:endParaRPr>
          </a:p>
        </p:txBody>
      </p:sp>
      <p:sp>
        <p:nvSpPr>
          <p:cNvPr id="2" name="TextBox 1"/>
          <p:cNvSpPr txBox="1"/>
          <p:nvPr/>
        </p:nvSpPr>
        <p:spPr>
          <a:xfrm>
            <a:off x="417406" y="1523663"/>
            <a:ext cx="3848206" cy="1969385"/>
          </a:xfrm>
          <a:prstGeom prst="rect">
            <a:avLst/>
          </a:prstGeom>
          <a:noFill/>
        </p:spPr>
        <p:txBody>
          <a:bodyPr wrap="square">
            <a:spAutoFit/>
          </a:bodyPr>
          <a:lstStyle/>
          <a:p>
            <a:pPr lvl="1">
              <a:spcAft>
                <a:spcPts val="600"/>
              </a:spcAft>
              <a:defRPr/>
            </a:pPr>
            <a:r>
              <a:rPr lang="en-CA" sz="3200" b="1" dirty="0">
                <a:solidFill>
                  <a:schemeClr val="accent5">
                    <a:lumMod val="75000"/>
                  </a:schemeClr>
                </a:solidFill>
              </a:rPr>
              <a:t>Building Smart</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BC Housing series.</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Hundreds of builders trained, all over B.C. </a:t>
            </a:r>
          </a:p>
        </p:txBody>
      </p:sp>
      <p:sp>
        <p:nvSpPr>
          <p:cNvPr id="39941" name="Slide Number Placeholder 2"/>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cs typeface="Arial" charset="0"/>
            </a:endParaRPr>
          </a:p>
        </p:txBody>
      </p:sp>
      <p:sp>
        <p:nvSpPr>
          <p:cNvPr id="26" name="TextBox 25"/>
          <p:cNvSpPr txBox="1"/>
          <p:nvPr/>
        </p:nvSpPr>
        <p:spPr>
          <a:xfrm>
            <a:off x="417406" y="3726961"/>
            <a:ext cx="3848206" cy="2379626"/>
          </a:xfrm>
          <a:prstGeom prst="rect">
            <a:avLst/>
          </a:prstGeom>
          <a:noFill/>
        </p:spPr>
        <p:txBody>
          <a:bodyPr wrap="square">
            <a:spAutoFit/>
          </a:bodyPr>
          <a:lstStyle/>
          <a:p>
            <a:pPr lvl="1">
              <a:spcAft>
                <a:spcPts val="600"/>
              </a:spcAft>
              <a:defRPr/>
            </a:pPr>
            <a:r>
              <a:rPr lang="en-CA" sz="3200" b="1" dirty="0">
                <a:solidFill>
                  <a:schemeClr val="accent5">
                    <a:lumMod val="75000"/>
                  </a:schemeClr>
                </a:solidFill>
              </a:rPr>
              <a:t>LEEP Sessions</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Builder engagement workshops.</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Two sessions in three regions.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12" y="1664079"/>
            <a:ext cx="6711811" cy="36579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430106" y="4876800"/>
            <a:ext cx="3073506" cy="12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r>
              <a:rPr lang="en-CA" altLang="en-US" sz="2400" b="1" dirty="0">
                <a:solidFill>
                  <a:schemeClr val="accent5">
                    <a:lumMod val="75000"/>
                  </a:schemeClr>
                </a:solidFill>
                <a:latin typeface="Verdana" pitchFamily="34" charset="0"/>
              </a:rPr>
              <a:t>Aligning timelines and requirements</a:t>
            </a:r>
            <a:endParaRPr lang="en-US" altLang="en-US" sz="2400" b="1" dirty="0">
              <a:solidFill>
                <a:schemeClr val="accent5">
                  <a:lumMod val="75000"/>
                </a:schemeClr>
              </a:solidFill>
              <a:latin typeface="Verdana" pitchFamily="34" charset="0"/>
            </a:endParaRPr>
          </a:p>
        </p:txBody>
      </p:sp>
      <p:pic>
        <p:nvPicPr>
          <p:cNvPr id="35843" name="Picture 2" descr="City of North Vancou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73" y="1343151"/>
            <a:ext cx="1393086" cy="103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STEP_PPT_BG_Header-02.png"/>
          <p:cNvPicPr>
            <a:picLocks noChangeAspect="1"/>
          </p:cNvPicPr>
          <p:nvPr/>
        </p:nvPicPr>
        <p:blipFill>
          <a:blip r:embed="rId4">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Implementation </a:t>
            </a:r>
            <a:r>
              <a:rPr lang="mr-IN" altLang="en-US" sz="3400" dirty="0">
                <a:solidFill>
                  <a:schemeClr val="bg1"/>
                </a:solidFill>
                <a:latin typeface="Arial" charset="0"/>
              </a:rPr>
              <a:t>–</a:t>
            </a:r>
            <a:r>
              <a:rPr lang="en-US" altLang="en-US" sz="3400" dirty="0">
                <a:solidFill>
                  <a:schemeClr val="bg1"/>
                </a:solidFill>
                <a:latin typeface="Arial" charset="0"/>
              </a:rPr>
              <a:t> Contiguous </a:t>
            </a:r>
            <a:r>
              <a:rPr lang="en-CA" altLang="en-US" sz="3400" dirty="0">
                <a:solidFill>
                  <a:schemeClr val="bg1"/>
                </a:solidFill>
                <a:latin typeface="Arial" charset="0"/>
              </a:rPr>
              <a:t>Local Governments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773" y="2610385"/>
            <a:ext cx="2139696" cy="92659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773" y="3536977"/>
            <a:ext cx="2335212" cy="1210851"/>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9357" y="1270562"/>
            <a:ext cx="7853174" cy="52354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Implementation </a:t>
            </a:r>
            <a:r>
              <a:rPr lang="mr-IN" altLang="en-US" sz="3400" dirty="0">
                <a:solidFill>
                  <a:schemeClr val="bg1"/>
                </a:solidFill>
                <a:latin typeface="Arial" charset="0"/>
              </a:rPr>
              <a:t>–</a:t>
            </a:r>
            <a:r>
              <a:rPr lang="en-CA" altLang="en-US" sz="3400" dirty="0">
                <a:solidFill>
                  <a:schemeClr val="bg1"/>
                </a:solidFill>
                <a:latin typeface="Arial" charset="0"/>
              </a:rPr>
              <a:t> Removing Zoning Barriers</a:t>
            </a:r>
          </a:p>
        </p:txBody>
      </p:sp>
      <p:sp>
        <p:nvSpPr>
          <p:cNvPr id="9" name="TextBox 3"/>
          <p:cNvSpPr txBox="1">
            <a:spLocks noChangeArrowheads="1"/>
          </p:cNvSpPr>
          <p:nvPr/>
        </p:nvSpPr>
        <p:spPr bwMode="auto">
          <a:xfrm>
            <a:off x="387773" y="4267200"/>
            <a:ext cx="3073506" cy="193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r>
              <a:rPr lang="en-CA" altLang="en-US" sz="2400" b="1" dirty="0">
                <a:solidFill>
                  <a:schemeClr val="accent5">
                    <a:lumMod val="75000"/>
                  </a:schemeClr>
                </a:solidFill>
                <a:latin typeface="Verdana" pitchFamily="34" charset="0"/>
              </a:rPr>
              <a:t>Relaxing</a:t>
            </a:r>
          </a:p>
          <a:p>
            <a:pPr eaLnBrk="1" hangingPunct="1"/>
            <a:r>
              <a:rPr lang="en-CA" altLang="en-US" sz="2400" b="1" dirty="0">
                <a:solidFill>
                  <a:schemeClr val="accent5">
                    <a:lumMod val="75000"/>
                  </a:schemeClr>
                </a:solidFill>
                <a:latin typeface="Verdana" pitchFamily="34" charset="0"/>
              </a:rPr>
              <a:t>allowable floor area, height, and setback requirements</a:t>
            </a:r>
            <a:endParaRPr lang="en-US" altLang="en-US" sz="2400" b="1" dirty="0">
              <a:solidFill>
                <a:schemeClr val="accent5">
                  <a:lumMod val="75000"/>
                </a:schemeClr>
              </a:solidFill>
              <a:latin typeface="Verdana"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2" y="1295962"/>
            <a:ext cx="3541606" cy="9658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429" y="1295962"/>
            <a:ext cx="7081447" cy="472383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106" y="2590800"/>
            <a:ext cx="3719512" cy="1014412"/>
          </a:xfrm>
          <a:prstGeom prst="rect">
            <a:avLst/>
          </a:prstGeom>
        </p:spPr>
      </p:pic>
    </p:spTree>
    <p:extLst>
      <p:ext uri="{BB962C8B-B14F-4D97-AF65-F5344CB8AC3E}">
        <p14:creationId xmlns:p14="http://schemas.microsoft.com/office/powerpoint/2010/main" val="17807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Content Placeholder 2"/>
          <p:cNvSpPr txBox="1">
            <a:spLocks/>
          </p:cNvSpPr>
          <p:nvPr/>
        </p:nvSpPr>
        <p:spPr bwMode="auto">
          <a:xfrm>
            <a:off x="406294" y="178647"/>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732" dirty="0">
                <a:solidFill>
                  <a:schemeClr val="bg1"/>
                </a:solidFill>
                <a:latin typeface="Arial" charset="0"/>
              </a:rPr>
              <a:t>The </a:t>
            </a:r>
            <a:r>
              <a:rPr lang="en-US" altLang="en-US" sz="3400" dirty="0">
                <a:solidFill>
                  <a:schemeClr val="bg1"/>
                </a:solidFill>
                <a:latin typeface="Arial" charset="0"/>
              </a:rPr>
              <a:t>Provincial</a:t>
            </a:r>
            <a:r>
              <a:rPr lang="en-US" altLang="en-US" sz="3732" dirty="0">
                <a:solidFill>
                  <a:schemeClr val="bg1"/>
                </a:solidFill>
                <a:latin typeface="Arial" charset="0"/>
              </a:rPr>
              <a:t> Context</a:t>
            </a:r>
            <a:endParaRPr lang="en-CA" altLang="en-US" sz="3732" dirty="0">
              <a:solidFill>
                <a:schemeClr val="bg1"/>
              </a:solidFill>
              <a:latin typeface="Arial" charset="0"/>
            </a:endParaRPr>
          </a:p>
        </p:txBody>
      </p:sp>
      <p:pic>
        <p:nvPicPr>
          <p:cNvPr id="5"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179" y="1473710"/>
            <a:ext cx="9046464" cy="4102608"/>
          </a:xfrm>
          <a:prstGeom prst="rect">
            <a:avLst/>
          </a:prstGeom>
        </p:spPr>
      </p:pic>
    </p:spTree>
    <p:extLst>
      <p:ext uri="{BB962C8B-B14F-4D97-AF65-F5344CB8AC3E}">
        <p14:creationId xmlns:p14="http://schemas.microsoft.com/office/powerpoint/2010/main" val="16366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dirty="0">
                <a:solidFill>
                  <a:schemeClr val="bg1"/>
                </a:solidFill>
                <a:latin typeface="Arial" charset="0"/>
              </a:rPr>
              <a:t>Implementation </a:t>
            </a:r>
            <a:r>
              <a:rPr lang="mr-IN" altLang="en-US" sz="3400" dirty="0">
                <a:solidFill>
                  <a:schemeClr val="bg1"/>
                </a:solidFill>
                <a:latin typeface="Arial" charset="0"/>
              </a:rPr>
              <a:t>–</a:t>
            </a:r>
            <a:r>
              <a:rPr lang="en-CA" altLang="en-US" sz="3400" dirty="0">
                <a:solidFill>
                  <a:schemeClr val="bg1"/>
                </a:solidFill>
                <a:latin typeface="Arial" charset="0"/>
              </a:rPr>
              <a:t> Supporting builders</a:t>
            </a:r>
          </a:p>
        </p:txBody>
      </p:sp>
      <p:sp>
        <p:nvSpPr>
          <p:cNvPr id="9" name="TextBox 3"/>
          <p:cNvSpPr txBox="1">
            <a:spLocks noChangeArrowheads="1"/>
          </p:cNvSpPr>
          <p:nvPr/>
        </p:nvSpPr>
        <p:spPr bwMode="auto">
          <a:xfrm>
            <a:off x="430106" y="4876800"/>
            <a:ext cx="3073506" cy="12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r>
              <a:rPr lang="en-CA" altLang="en-US" sz="2400" b="1" dirty="0">
                <a:solidFill>
                  <a:schemeClr val="accent5">
                    <a:lumMod val="75000"/>
                  </a:schemeClr>
                </a:solidFill>
                <a:latin typeface="Verdana" pitchFamily="34" charset="0"/>
              </a:rPr>
              <a:t>Air barrier installation training</a:t>
            </a:r>
            <a:endParaRPr lang="en-US" altLang="en-US" sz="2400" b="1" dirty="0">
              <a:solidFill>
                <a:schemeClr val="accent5">
                  <a:lumMod val="75000"/>
                </a:schemeClr>
              </a:solidFill>
              <a:latin typeface="Verdan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450" y="1270562"/>
            <a:ext cx="6580081" cy="532006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2" y="1498448"/>
            <a:ext cx="3949700" cy="2057400"/>
          </a:xfrm>
          <a:prstGeom prst="rect">
            <a:avLst/>
          </a:prstGeom>
        </p:spPr>
      </p:pic>
    </p:spTree>
    <p:extLst>
      <p:ext uri="{BB962C8B-B14F-4D97-AF65-F5344CB8AC3E}">
        <p14:creationId xmlns:p14="http://schemas.microsoft.com/office/powerpoint/2010/main" val="196371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0" y="0"/>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ontent Placeholder 2"/>
          <p:cNvSpPr txBox="1">
            <a:spLocks/>
          </p:cNvSpPr>
          <p:nvPr/>
        </p:nvSpPr>
        <p:spPr bwMode="auto">
          <a:xfrm>
            <a:off x="406294" y="228600"/>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Communications</a:t>
            </a:r>
            <a:endParaRPr lang="en-CA" altLang="en-US" sz="3400" dirty="0">
              <a:solidFill>
                <a:schemeClr val="bg1"/>
              </a:solidFill>
              <a:latin typeface="Arial" charset="0"/>
            </a:endParaRPr>
          </a:p>
        </p:txBody>
      </p:sp>
      <p:sp>
        <p:nvSpPr>
          <p:cNvPr id="2" name="TextBox 1"/>
          <p:cNvSpPr txBox="1"/>
          <p:nvPr/>
        </p:nvSpPr>
        <p:spPr>
          <a:xfrm>
            <a:off x="417406" y="1523663"/>
            <a:ext cx="10782406" cy="2046329"/>
          </a:xfrm>
          <a:prstGeom prst="rect">
            <a:avLst/>
          </a:prstGeom>
          <a:noFill/>
        </p:spPr>
        <p:txBody>
          <a:bodyPr wrap="square">
            <a:spAutoFit/>
          </a:bodyPr>
          <a:lstStyle/>
          <a:p>
            <a:pPr lvl="1">
              <a:spcAft>
                <a:spcPts val="600"/>
              </a:spcAft>
              <a:defRPr/>
            </a:pPr>
            <a:r>
              <a:rPr lang="en-CA" sz="3200" b="1" dirty="0">
                <a:solidFill>
                  <a:schemeClr val="accent5">
                    <a:lumMod val="75000"/>
                  </a:schemeClr>
                </a:solidFill>
              </a:rPr>
              <a:t>“One-Stop-Shop” website (</a:t>
            </a:r>
            <a:r>
              <a:rPr lang="en-CA" sz="3200" b="1" dirty="0" err="1">
                <a:solidFill>
                  <a:schemeClr val="accent5">
                    <a:lumMod val="75000"/>
                  </a:schemeClr>
                </a:solidFill>
              </a:rPr>
              <a:t>energystepcode.ca</a:t>
            </a:r>
            <a:r>
              <a:rPr lang="en-CA" sz="3200" b="1" dirty="0">
                <a:solidFill>
                  <a:schemeClr val="accent5">
                    <a:lumMod val="75000"/>
                  </a:schemeClr>
                </a:solidFill>
              </a:rPr>
              <a:t>)</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Guides, handbooks, videos for local governments and industry.</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Metrics Research Report</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Search for energy advisors, incentives. </a:t>
            </a:r>
          </a:p>
        </p:txBody>
      </p:sp>
      <p:sp>
        <p:nvSpPr>
          <p:cNvPr id="39941" name="Slide Number Placeholder 2"/>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cs typeface="Arial" charset="0"/>
            </a:endParaRPr>
          </a:p>
        </p:txBody>
      </p:sp>
      <p:sp>
        <p:nvSpPr>
          <p:cNvPr id="26" name="TextBox 25"/>
          <p:cNvSpPr txBox="1"/>
          <p:nvPr/>
        </p:nvSpPr>
        <p:spPr>
          <a:xfrm>
            <a:off x="441218" y="3798592"/>
            <a:ext cx="9005994" cy="2046329"/>
          </a:xfrm>
          <a:prstGeom prst="rect">
            <a:avLst/>
          </a:prstGeom>
          <a:noFill/>
        </p:spPr>
        <p:txBody>
          <a:bodyPr wrap="square">
            <a:spAutoFit/>
          </a:bodyPr>
          <a:lstStyle/>
          <a:p>
            <a:pPr lvl="1">
              <a:spcAft>
                <a:spcPts val="600"/>
              </a:spcAft>
              <a:defRPr/>
            </a:pPr>
            <a:r>
              <a:rPr lang="en-CA" sz="3200" b="1" dirty="0">
                <a:solidFill>
                  <a:schemeClr val="accent5">
                    <a:lumMod val="75000"/>
                  </a:schemeClr>
                </a:solidFill>
              </a:rPr>
              <a:t>Ongoing Updates</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Monthly opt-in newsletter.</a:t>
            </a:r>
          </a:p>
          <a:p>
            <a:pPr marL="1305699" lvl="2"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https://mailchi.mp/</a:t>
            </a:r>
            <a:r>
              <a:rPr lang="en-CA" sz="2666" dirty="0" err="1">
                <a:solidFill>
                  <a:schemeClr val="tx1">
                    <a:lumMod val="65000"/>
                    <a:lumOff val="35000"/>
                  </a:schemeClr>
                </a:solidFill>
              </a:rPr>
              <a:t>energystepcode</a:t>
            </a:r>
            <a:r>
              <a:rPr lang="en-CA" sz="2666" dirty="0">
                <a:solidFill>
                  <a:schemeClr val="tx1">
                    <a:lumMod val="65000"/>
                    <a:lumOff val="35000"/>
                  </a:schemeClr>
                </a:solidFill>
              </a:rPr>
              <a:t>/subscribe</a:t>
            </a:r>
          </a:p>
          <a:p>
            <a:pPr marL="761810" lvl="1" indent="-380905">
              <a:spcBef>
                <a:spcPts val="0"/>
              </a:spcBef>
              <a:spcAft>
                <a:spcPts val="600"/>
              </a:spcAft>
              <a:buFont typeface="Arial" panose="020B0604020202020204" pitchFamily="34" charset="0"/>
              <a:buChar char="•"/>
              <a:defRPr/>
            </a:pPr>
            <a:r>
              <a:rPr lang="en-CA" sz="2666" dirty="0">
                <a:solidFill>
                  <a:schemeClr val="tx1">
                    <a:lumMod val="65000"/>
                    <a:lumOff val="35000"/>
                  </a:schemeClr>
                </a:solidFill>
              </a:rPr>
              <a:t>Social media updates on Twitter, Facebook, LinkedIn.</a:t>
            </a:r>
          </a:p>
        </p:txBody>
      </p:sp>
    </p:spTree>
    <p:extLst>
      <p:ext uri="{BB962C8B-B14F-4D97-AF65-F5344CB8AC3E}">
        <p14:creationId xmlns:p14="http://schemas.microsoft.com/office/powerpoint/2010/main" val="192641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txBox="1">
            <a:spLocks/>
          </p:cNvSpPr>
          <p:nvPr/>
        </p:nvSpPr>
        <p:spPr bwMode="auto">
          <a:xfrm>
            <a:off x="531812" y="2057400"/>
            <a:ext cx="11376237" cy="314878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defRPr/>
            </a:pPr>
            <a:r>
              <a:rPr lang="en-CA" altLang="en-US" sz="4800" b="1" dirty="0">
                <a:solidFill>
                  <a:schemeClr val="accent5">
                    <a:lumMod val="75000"/>
                  </a:schemeClr>
                </a:solidFill>
              </a:rPr>
              <a:t>Questions?</a:t>
            </a:r>
          </a:p>
          <a:p>
            <a:pPr eaLnBrk="1" hangingPunct="1">
              <a:defRPr/>
            </a:pPr>
            <a:r>
              <a:rPr lang="en-CA" altLang="en-US" sz="2666" b="1" dirty="0">
                <a:solidFill>
                  <a:schemeClr val="tx1">
                    <a:lumMod val="65000"/>
                    <a:lumOff val="35000"/>
                  </a:schemeClr>
                </a:solidFill>
              </a:rPr>
              <a:t>		</a:t>
            </a:r>
          </a:p>
          <a:p>
            <a:pPr eaLnBrk="1" hangingPunct="1">
              <a:defRPr/>
            </a:pPr>
            <a:r>
              <a:rPr lang="en-CA" altLang="en-US" sz="2666" b="1" dirty="0">
                <a:solidFill>
                  <a:schemeClr val="tx1">
                    <a:lumMod val="65000"/>
                    <a:lumOff val="35000"/>
                  </a:schemeClr>
                </a:solidFill>
              </a:rPr>
              <a:t>	</a:t>
            </a:r>
            <a:r>
              <a:rPr lang="en-CA" altLang="en-US" sz="2666" b="1" dirty="0" err="1">
                <a:solidFill>
                  <a:schemeClr val="tx1">
                    <a:lumMod val="65000"/>
                    <a:lumOff val="35000"/>
                  </a:schemeClr>
                </a:solidFill>
              </a:rPr>
              <a:t>Firstname</a:t>
            </a:r>
            <a:r>
              <a:rPr lang="en-CA" altLang="en-US" sz="2666" b="1" dirty="0">
                <a:solidFill>
                  <a:schemeClr val="tx1">
                    <a:lumMod val="65000"/>
                    <a:lumOff val="35000"/>
                  </a:schemeClr>
                </a:solidFill>
              </a:rPr>
              <a:t> </a:t>
            </a:r>
            <a:r>
              <a:rPr lang="en-CA" altLang="en-US" sz="2666" b="1" dirty="0" err="1">
                <a:solidFill>
                  <a:schemeClr val="tx1">
                    <a:lumMod val="65000"/>
                    <a:lumOff val="35000"/>
                  </a:schemeClr>
                </a:solidFill>
              </a:rPr>
              <a:t>Lastname</a:t>
            </a:r>
            <a:r>
              <a:rPr lang="en-CA" altLang="en-US" sz="2666" b="1" dirty="0">
                <a:solidFill>
                  <a:schemeClr val="tx1">
                    <a:lumMod val="65000"/>
                    <a:lumOff val="35000"/>
                  </a:schemeClr>
                </a:solidFill>
              </a:rPr>
              <a:t>			</a:t>
            </a:r>
          </a:p>
          <a:p>
            <a:pPr defTabSz="1087165" eaLnBrk="1" hangingPunct="1">
              <a:defRPr/>
            </a:pPr>
            <a:r>
              <a:rPr lang="en-CA" sz="2666" dirty="0">
                <a:solidFill>
                  <a:schemeClr val="tx1">
                    <a:lumMod val="65000"/>
                    <a:lumOff val="35000"/>
                  </a:schemeClr>
                </a:solidFill>
              </a:rPr>
              <a:t>	Title		</a:t>
            </a:r>
          </a:p>
          <a:p>
            <a:pPr defTabSz="1087165" eaLnBrk="1" hangingPunct="1">
              <a:defRPr/>
            </a:pPr>
            <a:r>
              <a:rPr lang="en-CA" sz="2666" dirty="0">
                <a:solidFill>
                  <a:schemeClr val="tx1">
                    <a:lumMod val="65000"/>
                    <a:lumOff val="35000"/>
                  </a:schemeClr>
                </a:solidFill>
              </a:rPr>
              <a:t>	City of Surrey</a:t>
            </a:r>
          </a:p>
          <a:p>
            <a:pPr eaLnBrk="1" hangingPunct="1">
              <a:defRPr/>
            </a:pPr>
            <a:r>
              <a:rPr lang="en-CA" altLang="en-US" sz="2666" b="1" dirty="0">
                <a:solidFill>
                  <a:schemeClr val="tx1">
                    <a:lumMod val="65000"/>
                    <a:lumOff val="35000"/>
                  </a:schemeClr>
                </a:solidFill>
              </a:rPr>
              <a:t>	Contact Info	</a:t>
            </a:r>
          </a:p>
        </p:txBody>
      </p:sp>
      <p:pic>
        <p:nvPicPr>
          <p:cNvPr id="40963" name="Picture 5"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CA" altLang="en-US" sz="3400">
                <a:solidFill>
                  <a:schemeClr val="bg1"/>
                </a:solidFill>
                <a:latin typeface="Arial" charset="0"/>
              </a:rPr>
              <a:t>Thank You!</a:t>
            </a:r>
          </a:p>
        </p:txBody>
      </p:sp>
      <p:sp>
        <p:nvSpPr>
          <p:cNvPr id="409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44CB43-E908-48DE-816E-742DCDFAFBF7}" type="slidenum">
              <a:rPr lang="en-CA" altLang="en-US" smtClean="0">
                <a:cs typeface="Arial" charset="0"/>
              </a:rPr>
              <a:pPr/>
              <a:t>22</a:t>
            </a:fld>
            <a:endParaRPr lang="en-CA" alt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txBox="1">
            <a:spLocks/>
          </p:cNvSpPr>
          <p:nvPr/>
        </p:nvSpPr>
        <p:spPr bwMode="auto">
          <a:xfrm>
            <a:off x="-1" y="2108544"/>
            <a:ext cx="12188825" cy="314878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algn="ctr" eaLnBrk="1" hangingPunct="1">
              <a:defRPr/>
            </a:pPr>
            <a:r>
              <a:rPr lang="en-CA" altLang="en-US" sz="5865" b="1" dirty="0">
                <a:solidFill>
                  <a:schemeClr val="tx1">
                    <a:lumMod val="65000"/>
                    <a:lumOff val="35000"/>
                  </a:schemeClr>
                </a:solidFill>
              </a:rPr>
              <a:t>Additional Slides</a:t>
            </a:r>
            <a:endParaRPr lang="en-CA" altLang="en-US" sz="2666" b="1" dirty="0">
              <a:solidFill>
                <a:schemeClr val="tx1">
                  <a:lumMod val="65000"/>
                  <a:lumOff val="35000"/>
                </a:schemeClr>
              </a:solidFill>
            </a:endParaRPr>
          </a:p>
        </p:txBody>
      </p:sp>
      <p:pic>
        <p:nvPicPr>
          <p:cNvPr id="41987" name="Picture 5"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p:cNvSpPr txBox="1">
            <a:spLocks/>
          </p:cNvSpPr>
          <p:nvPr/>
        </p:nvSpPr>
        <p:spPr bwMode="auto">
          <a:xfrm>
            <a:off x="406294" y="178647"/>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endParaRPr lang="en-CA" altLang="en-US" sz="3732">
              <a:solidFill>
                <a:schemeClr val="bg1"/>
              </a:solidFill>
              <a:latin typeface="Arial" charset="0"/>
            </a:endParaRPr>
          </a:p>
        </p:txBody>
      </p:sp>
      <p:sp>
        <p:nvSpPr>
          <p:cNvPr id="419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4E8D3A-6520-420B-9A49-5A4E8E88F04D}" type="slidenum">
              <a:rPr lang="en-CA" altLang="en-US" smtClean="0">
                <a:cs typeface="Arial" charset="0"/>
              </a:rPr>
              <a:pPr/>
              <a:t>23</a:t>
            </a:fld>
            <a:endParaRPr lang="en-CA" altLang="en-US">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Content Placeholder 2"/>
          <p:cNvSpPr txBox="1">
            <a:spLocks/>
          </p:cNvSpPr>
          <p:nvPr/>
        </p:nvSpPr>
        <p:spPr bwMode="auto">
          <a:xfrm>
            <a:off x="406294" y="178647"/>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732" dirty="0">
                <a:solidFill>
                  <a:schemeClr val="bg1"/>
                </a:solidFill>
                <a:latin typeface="Arial" charset="0"/>
              </a:rPr>
              <a:t>The </a:t>
            </a:r>
            <a:r>
              <a:rPr lang="en-US" altLang="en-US" sz="3400" dirty="0">
                <a:solidFill>
                  <a:schemeClr val="bg1"/>
                </a:solidFill>
                <a:latin typeface="Arial" charset="0"/>
              </a:rPr>
              <a:t>Provincial</a:t>
            </a:r>
            <a:r>
              <a:rPr lang="en-US" altLang="en-US" sz="3732" dirty="0">
                <a:solidFill>
                  <a:schemeClr val="bg1"/>
                </a:solidFill>
                <a:latin typeface="Arial" charset="0"/>
              </a:rPr>
              <a:t> Context</a:t>
            </a:r>
            <a:endParaRPr lang="en-CA" altLang="en-US" sz="3732" dirty="0">
              <a:solidFill>
                <a:schemeClr val="bg1"/>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2412" y="1532315"/>
            <a:ext cx="6019800" cy="4651664"/>
          </a:xfrm>
          <a:prstGeom prst="rect">
            <a:avLst/>
          </a:prstGeom>
          <a:ln>
            <a:solidFill>
              <a:schemeClr val="tx1"/>
            </a:solidFill>
          </a:ln>
        </p:spPr>
      </p:pic>
      <p:pic>
        <p:nvPicPr>
          <p:cNvPr id="5" name="Picture 53" descr="STEP_PPT_BG_Header-02.png"/>
          <p:cNvPicPr>
            <a:picLocks noChangeAspect="1"/>
          </p:cNvPicPr>
          <p:nvPr/>
        </p:nvPicPr>
        <p:blipFill>
          <a:blip r:embed="rId4">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Federal Policy Context</a:t>
            </a:r>
            <a:endParaRPr lang="en-CA" altLang="en-US" sz="3400" dirty="0">
              <a:solidFill>
                <a:schemeClr val="bg1"/>
              </a:solidFill>
              <a:latin typeface="Arial" charset="0"/>
            </a:endParaRPr>
          </a:p>
        </p:txBody>
      </p:sp>
      <p:sp>
        <p:nvSpPr>
          <p:cNvPr id="4" name="Rectangle 3"/>
          <p:cNvSpPr/>
          <p:nvPr/>
        </p:nvSpPr>
        <p:spPr>
          <a:xfrm>
            <a:off x="0" y="1473710"/>
            <a:ext cx="5027612" cy="4348819"/>
          </a:xfrm>
          <a:prstGeom prst="rect">
            <a:avLst/>
          </a:prstGeom>
        </p:spPr>
        <p:txBody>
          <a:bodyPr wrap="square">
            <a:spAutoFit/>
          </a:bodyPr>
          <a:lstStyle/>
          <a:p>
            <a:pPr lvl="1" algn="r">
              <a:spcAft>
                <a:spcPts val="600"/>
              </a:spcAft>
              <a:defRPr/>
            </a:pPr>
            <a:r>
              <a:rPr lang="en-CA" sz="3200" b="1" dirty="0">
                <a:solidFill>
                  <a:schemeClr val="accent5">
                    <a:lumMod val="75000"/>
                  </a:schemeClr>
                </a:solidFill>
              </a:rPr>
              <a:t>August 2017</a:t>
            </a:r>
          </a:p>
          <a:p>
            <a:pPr lvl="1" algn="r">
              <a:spcAft>
                <a:spcPts val="600"/>
              </a:spcAft>
              <a:defRPr/>
            </a:pPr>
            <a:r>
              <a:rPr lang="en-CA" sz="2666" dirty="0">
                <a:solidFill>
                  <a:schemeClr val="tx1">
                    <a:lumMod val="65000"/>
                    <a:lumOff val="35000"/>
                  </a:schemeClr>
                </a:solidFill>
              </a:rPr>
              <a:t>“Federal, provincial, and territorial governments will work to develop and adopt increasingly stringent model building codes, starting in 2020, with the goal that [all] adopt a </a:t>
            </a:r>
            <a:r>
              <a:rPr lang="en-CA" sz="2666" b="1" dirty="0">
                <a:solidFill>
                  <a:srgbClr val="0E828F"/>
                </a:solidFill>
              </a:rPr>
              <a:t>net-zero energy-ready model building code by 2030</a:t>
            </a:r>
            <a:r>
              <a:rPr lang="en-CA" sz="2666" dirty="0">
                <a:solidFill>
                  <a:schemeClr val="tx1">
                    <a:lumMod val="65000"/>
                    <a:lumOff val="35000"/>
                  </a:schemeClr>
                </a:solidFill>
              </a:rPr>
              <a:t>.” </a:t>
            </a:r>
          </a:p>
          <a:p>
            <a:endParaRPr lang="en-US" dirty="0"/>
          </a:p>
        </p:txBody>
      </p:sp>
    </p:spTree>
    <p:extLst>
      <p:ext uri="{BB962C8B-B14F-4D97-AF65-F5344CB8AC3E}">
        <p14:creationId xmlns:p14="http://schemas.microsoft.com/office/powerpoint/2010/main" val="211354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Content Placeholder 2"/>
          <p:cNvSpPr txBox="1">
            <a:spLocks/>
          </p:cNvSpPr>
          <p:nvPr/>
        </p:nvSpPr>
        <p:spPr bwMode="auto">
          <a:xfrm>
            <a:off x="406294" y="178647"/>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732" dirty="0">
                <a:solidFill>
                  <a:schemeClr val="bg1"/>
                </a:solidFill>
                <a:latin typeface="Arial" charset="0"/>
              </a:rPr>
              <a:t>The </a:t>
            </a:r>
            <a:r>
              <a:rPr lang="en-US" altLang="en-US" sz="3400" dirty="0">
                <a:solidFill>
                  <a:schemeClr val="bg1"/>
                </a:solidFill>
                <a:latin typeface="Arial" charset="0"/>
              </a:rPr>
              <a:t>Provincial</a:t>
            </a:r>
            <a:r>
              <a:rPr lang="en-US" altLang="en-US" sz="3732" dirty="0">
                <a:solidFill>
                  <a:schemeClr val="bg1"/>
                </a:solidFill>
                <a:latin typeface="Arial" charset="0"/>
              </a:rPr>
              <a:t> Context</a:t>
            </a:r>
            <a:endParaRPr lang="en-CA" altLang="en-US" sz="3732" dirty="0">
              <a:solidFill>
                <a:schemeClr val="bg1"/>
              </a:solidFill>
              <a:latin typeface="Arial" charset="0"/>
            </a:endParaRPr>
          </a:p>
        </p:txBody>
      </p:sp>
      <p:pic>
        <p:nvPicPr>
          <p:cNvPr id="5"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Provincial Policy Context</a:t>
            </a:r>
            <a:endParaRPr lang="en-CA" altLang="en-US" sz="3400" dirty="0">
              <a:solidFill>
                <a:schemeClr val="bg1"/>
              </a:solidFill>
              <a:latin typeface="Arial"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502" y="2255897"/>
            <a:ext cx="8432555" cy="44139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69" y="2150957"/>
            <a:ext cx="3572933" cy="4623796"/>
          </a:xfrm>
          <a:prstGeom prst="rect">
            <a:avLst/>
          </a:prstGeom>
        </p:spPr>
      </p:pic>
      <p:sp>
        <p:nvSpPr>
          <p:cNvPr id="10" name="Rectangle 9"/>
          <p:cNvSpPr/>
          <p:nvPr/>
        </p:nvSpPr>
        <p:spPr>
          <a:xfrm>
            <a:off x="6879" y="1498448"/>
            <a:ext cx="3351212" cy="584775"/>
          </a:xfrm>
          <a:prstGeom prst="rect">
            <a:avLst/>
          </a:prstGeom>
        </p:spPr>
        <p:txBody>
          <a:bodyPr wrap="square">
            <a:spAutoFit/>
          </a:bodyPr>
          <a:lstStyle/>
          <a:p>
            <a:pPr lvl="1">
              <a:spcAft>
                <a:spcPts val="600"/>
              </a:spcAft>
              <a:defRPr/>
            </a:pPr>
            <a:r>
              <a:rPr lang="en-CA" sz="3200" b="1" dirty="0">
                <a:solidFill>
                  <a:schemeClr val="accent5">
                    <a:lumMod val="75000"/>
                  </a:schemeClr>
                </a:solidFill>
              </a:rPr>
              <a:t>December 2018</a:t>
            </a:r>
          </a:p>
        </p:txBody>
      </p:sp>
    </p:spTree>
    <p:extLst>
      <p:ext uri="{BB962C8B-B14F-4D97-AF65-F5344CB8AC3E}">
        <p14:creationId xmlns:p14="http://schemas.microsoft.com/office/powerpoint/2010/main" val="114822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Content Placeholder 2"/>
          <p:cNvSpPr txBox="1">
            <a:spLocks/>
          </p:cNvSpPr>
          <p:nvPr/>
        </p:nvSpPr>
        <p:spPr bwMode="auto">
          <a:xfrm>
            <a:off x="406294" y="178647"/>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732" dirty="0">
                <a:solidFill>
                  <a:schemeClr val="bg1"/>
                </a:solidFill>
                <a:latin typeface="Arial" charset="0"/>
              </a:rPr>
              <a:t>The </a:t>
            </a:r>
            <a:r>
              <a:rPr lang="en-US" altLang="en-US" sz="3400" dirty="0">
                <a:solidFill>
                  <a:schemeClr val="bg1"/>
                </a:solidFill>
                <a:latin typeface="Arial" charset="0"/>
              </a:rPr>
              <a:t>Provincial</a:t>
            </a:r>
            <a:r>
              <a:rPr lang="en-US" altLang="en-US" sz="3732" dirty="0">
                <a:solidFill>
                  <a:schemeClr val="bg1"/>
                </a:solidFill>
                <a:latin typeface="Arial" charset="0"/>
              </a:rPr>
              <a:t> Context</a:t>
            </a:r>
            <a:endParaRPr lang="en-CA" altLang="en-US" sz="3732" dirty="0">
              <a:solidFill>
                <a:schemeClr val="bg1"/>
              </a:solidFill>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06" y="1270562"/>
            <a:ext cx="10336213" cy="5168107"/>
          </a:xfrm>
          <a:prstGeom prst="rect">
            <a:avLst/>
          </a:prstGeom>
        </p:spPr>
      </p:pic>
      <p:pic>
        <p:nvPicPr>
          <p:cNvPr id="4" name="Picture 53" descr="STEP_PPT_BG_Header-02.png"/>
          <p:cNvPicPr>
            <a:picLocks noChangeAspect="1"/>
          </p:cNvPicPr>
          <p:nvPr/>
        </p:nvPicPr>
        <p:blipFill>
          <a:blip r:embed="rId4">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Roadmap to Net-Zero Energy-Ready Buildings</a:t>
            </a:r>
            <a:endParaRPr lang="en-CA" altLang="en-US" sz="3400" dirty="0">
              <a:solidFill>
                <a:schemeClr val="bg1"/>
              </a:solidFill>
              <a:latin typeface="Arial" charset="0"/>
            </a:endParaRPr>
          </a:p>
        </p:txBody>
      </p:sp>
    </p:spTree>
    <p:extLst>
      <p:ext uri="{BB962C8B-B14F-4D97-AF65-F5344CB8AC3E}">
        <p14:creationId xmlns:p14="http://schemas.microsoft.com/office/powerpoint/2010/main" val="128801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92" y="2817682"/>
            <a:ext cx="1228208" cy="97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72" y="5837500"/>
            <a:ext cx="2536432" cy="55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705" y="1799843"/>
            <a:ext cx="1362286" cy="92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705" y="4828304"/>
            <a:ext cx="3548725" cy="78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1816" y="1831341"/>
            <a:ext cx="1341615" cy="841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7199" y="2667959"/>
            <a:ext cx="1231706" cy="1183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2613" y="3713566"/>
            <a:ext cx="1546038"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9"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9059" y="3858561"/>
            <a:ext cx="892613" cy="123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3408" y="2715432"/>
            <a:ext cx="1365497" cy="95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1" name="Picture 2" descr="Image result for bc hydr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71049" y="1973187"/>
            <a:ext cx="1502191" cy="45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5" descr="STEP_PPT_BG_Header-02.png"/>
          <p:cNvPicPr>
            <a:picLocks noChangeAspect="1"/>
          </p:cNvPicPr>
          <p:nvPr/>
        </p:nvPicPr>
        <p:blipFill>
          <a:blip r:embed="rId1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Content Placeholder 2"/>
          <p:cNvSpPr txBox="1">
            <a:spLocks/>
          </p:cNvSpPr>
          <p:nvPr/>
        </p:nvSpPr>
        <p:spPr bwMode="auto">
          <a:xfrm>
            <a:off x="406294" y="203385"/>
            <a:ext cx="8430604"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Energy Step Code Council</a:t>
            </a:r>
            <a:endParaRPr lang="en-CA" altLang="en-US" sz="3400" dirty="0">
              <a:solidFill>
                <a:schemeClr val="bg1"/>
              </a:solidFill>
              <a:latin typeface="Arial" charset="0"/>
            </a:endParaRPr>
          </a:p>
        </p:txBody>
      </p:sp>
      <p:sp>
        <p:nvSpPr>
          <p:cNvPr id="22544" name="Slide Number Placeholder 1"/>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F807D3-49B5-4BCC-9925-0717C4FBCD0E}" type="slidenum">
              <a:rPr lang="en-CA" altLang="en-US" smtClean="0">
                <a:cs typeface="Arial" charset="0"/>
              </a:rPr>
              <a:pPr/>
              <a:t>6</a:t>
            </a:fld>
            <a:endParaRPr lang="en-CA" altLang="en-US">
              <a:cs typeface="Arial" charset="0"/>
            </a:endParaRP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61816" y="5147344"/>
            <a:ext cx="1181100" cy="495300"/>
          </a:xfrm>
          <a:prstGeom prst="rect">
            <a:avLst/>
          </a:prstGeom>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41258" y="2019907"/>
            <a:ext cx="2377440" cy="618744"/>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9528" y="3673942"/>
            <a:ext cx="2133600" cy="928454"/>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61816" y="3537364"/>
            <a:ext cx="3562350" cy="673100"/>
          </a:xfrm>
          <a:prstGeom prst="rect">
            <a:avLst/>
          </a:prstGeom>
        </p:spPr>
      </p:pic>
      <p:sp>
        <p:nvSpPr>
          <p:cNvPr id="9" name="TextBox 8"/>
          <p:cNvSpPr txBox="1"/>
          <p:nvPr/>
        </p:nvSpPr>
        <p:spPr>
          <a:xfrm>
            <a:off x="902705" y="1305079"/>
            <a:ext cx="1245277" cy="461665"/>
          </a:xfrm>
          <a:prstGeom prst="rect">
            <a:avLst/>
          </a:prstGeom>
          <a:noFill/>
        </p:spPr>
        <p:txBody>
          <a:bodyPr wrap="none" rtlCol="0">
            <a:spAutoFit/>
          </a:bodyPr>
          <a:lstStyle/>
          <a:p>
            <a:r>
              <a:rPr lang="en-CA" sz="2400" b="1" dirty="0">
                <a:solidFill>
                  <a:schemeClr val="accent5">
                    <a:lumMod val="75000"/>
                  </a:schemeClr>
                </a:solidFill>
              </a:rPr>
              <a:t>Industry</a:t>
            </a:r>
            <a:endParaRPr lang="en-US" dirty="0"/>
          </a:p>
        </p:txBody>
      </p:sp>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2705" y="2627836"/>
            <a:ext cx="1085492" cy="1085492"/>
          </a:xfrm>
          <a:prstGeom prst="rect">
            <a:avLst/>
          </a:prstGeom>
        </p:spPr>
      </p:pic>
      <p:sp>
        <p:nvSpPr>
          <p:cNvPr id="31" name="TextBox 30"/>
          <p:cNvSpPr txBox="1"/>
          <p:nvPr/>
        </p:nvSpPr>
        <p:spPr>
          <a:xfrm>
            <a:off x="4126346" y="1353808"/>
            <a:ext cx="1792735" cy="461665"/>
          </a:xfrm>
          <a:prstGeom prst="rect">
            <a:avLst/>
          </a:prstGeom>
          <a:noFill/>
        </p:spPr>
        <p:txBody>
          <a:bodyPr wrap="none" rtlCol="0">
            <a:spAutoFit/>
          </a:bodyPr>
          <a:lstStyle/>
          <a:p>
            <a:r>
              <a:rPr lang="en-CA" sz="2400" b="1" dirty="0">
                <a:solidFill>
                  <a:schemeClr val="accent5">
                    <a:lumMod val="75000"/>
                  </a:schemeClr>
                </a:solidFill>
              </a:rPr>
              <a:t>Government</a:t>
            </a:r>
            <a:endParaRPr lang="en-US" dirty="0"/>
          </a:p>
        </p:txBody>
      </p:sp>
      <p:sp>
        <p:nvSpPr>
          <p:cNvPr id="32" name="TextBox 31"/>
          <p:cNvSpPr txBox="1"/>
          <p:nvPr/>
        </p:nvSpPr>
        <p:spPr>
          <a:xfrm>
            <a:off x="7811619" y="1337734"/>
            <a:ext cx="1180131" cy="461665"/>
          </a:xfrm>
          <a:prstGeom prst="rect">
            <a:avLst/>
          </a:prstGeom>
          <a:noFill/>
        </p:spPr>
        <p:txBody>
          <a:bodyPr wrap="none" rtlCol="0">
            <a:spAutoFit/>
          </a:bodyPr>
          <a:lstStyle/>
          <a:p>
            <a:r>
              <a:rPr lang="en-CA" sz="2400" b="1" dirty="0">
                <a:solidFill>
                  <a:schemeClr val="accent5">
                    <a:lumMod val="75000"/>
                  </a:schemeClr>
                </a:solidFill>
              </a:rPr>
              <a:t>Utilities</a:t>
            </a:r>
            <a:endParaRPr lang="en-US" dirty="0"/>
          </a:p>
        </p:txBody>
      </p:sp>
      <p:sp>
        <p:nvSpPr>
          <p:cNvPr id="33" name="TextBox 32"/>
          <p:cNvSpPr txBox="1"/>
          <p:nvPr/>
        </p:nvSpPr>
        <p:spPr>
          <a:xfrm>
            <a:off x="7811619" y="2883524"/>
            <a:ext cx="2408095" cy="461665"/>
          </a:xfrm>
          <a:prstGeom prst="rect">
            <a:avLst/>
          </a:prstGeom>
          <a:noFill/>
        </p:spPr>
        <p:txBody>
          <a:bodyPr wrap="none" rtlCol="0">
            <a:spAutoFit/>
          </a:bodyPr>
          <a:lstStyle/>
          <a:p>
            <a:r>
              <a:rPr lang="en-CA" sz="2400" b="1" dirty="0">
                <a:solidFill>
                  <a:schemeClr val="accent5">
                    <a:lumMod val="75000"/>
                  </a:schemeClr>
                </a:solidFill>
              </a:rPr>
              <a:t>Academia &amp; NGO</a:t>
            </a:r>
            <a:endParaRPr lang="en-US" dirty="0"/>
          </a:p>
        </p:txBody>
      </p:sp>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61816" y="4402639"/>
            <a:ext cx="2992129" cy="619464"/>
          </a:xfrm>
          <a:prstGeom prst="rect">
            <a:avLst/>
          </a:prstGeom>
        </p:spPr>
      </p:pic>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61404" y="2007334"/>
            <a:ext cx="992124" cy="562356"/>
          </a:xfrm>
          <a:prstGeom prst="rect">
            <a:avLst/>
          </a:prstGeom>
        </p:spPr>
      </p:pic>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99059" y="5211604"/>
            <a:ext cx="2978656" cy="5245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dirty="0">
                <a:solidFill>
                  <a:schemeClr val="bg1"/>
                </a:solidFill>
                <a:latin typeface="Arial" charset="0"/>
              </a:rPr>
              <a:t>How the BC Energy Step Code Works (Part 9)</a:t>
            </a:r>
            <a:endParaRPr lang="en-CA" altLang="en-US" sz="3400" dirty="0">
              <a:solidFill>
                <a:schemeClr val="bg1"/>
              </a:solidFill>
              <a:latin typeface="Arial" charset="0"/>
            </a:endParaRPr>
          </a:p>
        </p:txBody>
      </p:sp>
      <p:pic>
        <p:nvPicPr>
          <p:cNvPr id="23556" name="Picture 5" descr="C:\Users\RT8\Desktop\STEPCODE_Steps_v14_3.png"/>
          <p:cNvPicPr>
            <a:picLocks noChangeAspect="1" noChangeArrowheads="1"/>
          </p:cNvPicPr>
          <p:nvPr/>
        </p:nvPicPr>
        <p:blipFill>
          <a:blip r:embed="rId4">
            <a:extLst>
              <a:ext uri="{28A0092B-C50C-407E-A947-70E740481C1C}">
                <a14:useLocalDpi xmlns:a14="http://schemas.microsoft.com/office/drawing/2010/main" val="0"/>
              </a:ext>
            </a:extLst>
          </a:blip>
          <a:srcRect t="74831"/>
          <a:stretch>
            <a:fillRect/>
          </a:stretch>
        </p:blipFill>
        <p:spPr bwMode="auto">
          <a:xfrm>
            <a:off x="761802" y="5257324"/>
            <a:ext cx="9941510" cy="14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a:solidFill>
                  <a:schemeClr val="bg1"/>
                </a:solidFill>
                <a:latin typeface="Arial" charset="0"/>
              </a:rPr>
              <a:t>How the BC Energy Step Code Works (Part 9)</a:t>
            </a:r>
            <a:endParaRPr lang="en-CA" altLang="en-US" sz="3400" dirty="0">
              <a:solidFill>
                <a:schemeClr val="bg1"/>
              </a:solidFill>
              <a:latin typeface="Arial" charset="0"/>
            </a:endParaRPr>
          </a:p>
        </p:txBody>
      </p:sp>
      <p:pic>
        <p:nvPicPr>
          <p:cNvPr id="24580" name="Picture 5" descr="C:\Users\RT8\Desktop\STEPCODE_Steps_v14_3.png"/>
          <p:cNvPicPr>
            <a:picLocks noChangeAspect="1" noChangeArrowheads="1"/>
          </p:cNvPicPr>
          <p:nvPr/>
        </p:nvPicPr>
        <p:blipFill>
          <a:blip r:embed="rId4">
            <a:extLst>
              <a:ext uri="{28A0092B-C50C-407E-A947-70E740481C1C}">
                <a14:useLocalDpi xmlns:a14="http://schemas.microsoft.com/office/drawing/2010/main" val="0"/>
              </a:ext>
            </a:extLst>
          </a:blip>
          <a:srcRect t="48981" b="-2"/>
          <a:stretch>
            <a:fillRect/>
          </a:stretch>
        </p:blipFill>
        <p:spPr bwMode="auto">
          <a:xfrm>
            <a:off x="761802" y="3809901"/>
            <a:ext cx="9941510" cy="285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3" descr="STEP_PPT_BG_Header-02.png"/>
          <p:cNvPicPr>
            <a:picLocks noChangeAspect="1"/>
          </p:cNvPicPr>
          <p:nvPr/>
        </p:nvPicPr>
        <p:blipFill>
          <a:blip r:embed="rId3">
            <a:extLst>
              <a:ext uri="{28A0092B-C50C-407E-A947-70E740481C1C}">
                <a14:useLocalDpi xmlns:a14="http://schemas.microsoft.com/office/drawing/2010/main" val="0"/>
              </a:ext>
            </a:extLst>
          </a:blip>
          <a:srcRect l="8263" r="758"/>
          <a:stretch>
            <a:fillRect/>
          </a:stretch>
        </p:blipFill>
        <p:spPr bwMode="auto">
          <a:xfrm>
            <a:off x="-1" y="-24501"/>
            <a:ext cx="12188825" cy="129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C:\Users\RT8\Desktop\STEPCODE_Steps_v14_3.png"/>
          <p:cNvPicPr>
            <a:picLocks noChangeAspect="1" noChangeArrowheads="1"/>
          </p:cNvPicPr>
          <p:nvPr/>
        </p:nvPicPr>
        <p:blipFill>
          <a:blip r:embed="rId4">
            <a:extLst>
              <a:ext uri="{28A0092B-C50C-407E-A947-70E740481C1C}">
                <a14:useLocalDpi xmlns:a14="http://schemas.microsoft.com/office/drawing/2010/main" val="0"/>
              </a:ext>
            </a:extLst>
          </a:blip>
          <a:srcRect t="35378" b="-2"/>
          <a:stretch>
            <a:fillRect/>
          </a:stretch>
        </p:blipFill>
        <p:spPr bwMode="auto">
          <a:xfrm>
            <a:off x="761802" y="3048100"/>
            <a:ext cx="9941510" cy="361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406294" y="203385"/>
            <a:ext cx="11376237" cy="71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alibri" pitchFamily="34" charset="0"/>
                <a:ea typeface="MS PGothic" pitchFamily="34" charset="-128"/>
              </a:defRPr>
            </a:lvl1pPr>
            <a:lvl2pPr marL="742950" indent="-285750">
              <a:defRPr sz="1600">
                <a:solidFill>
                  <a:schemeClr val="tx1"/>
                </a:solidFill>
                <a:latin typeface="Calibri" pitchFamily="34" charset="0"/>
                <a:ea typeface="MS PGothic" pitchFamily="34" charset="-128"/>
              </a:defRPr>
            </a:lvl2pPr>
            <a:lvl3pPr marL="1143000" indent="-228600">
              <a:defRPr sz="1600">
                <a:solidFill>
                  <a:schemeClr val="tx1"/>
                </a:solidFill>
                <a:latin typeface="Calibri" pitchFamily="34" charset="0"/>
                <a:ea typeface="MS PGothic" pitchFamily="34" charset="-128"/>
              </a:defRPr>
            </a:lvl3pPr>
            <a:lvl4pPr marL="1600200" indent="-228600">
              <a:defRPr sz="1600">
                <a:solidFill>
                  <a:schemeClr val="tx1"/>
                </a:solidFill>
                <a:latin typeface="Calibri" pitchFamily="34" charset="0"/>
                <a:ea typeface="MS PGothic" pitchFamily="34" charset="-128"/>
              </a:defRPr>
            </a:lvl4pPr>
            <a:lvl5pPr marL="2057400" indent="-228600">
              <a:defRPr sz="1600">
                <a:solidFill>
                  <a:schemeClr val="tx1"/>
                </a:solidFill>
                <a:latin typeface="Calibri" pitchFamily="34" charset="0"/>
                <a:ea typeface="MS PGothic" pitchFamily="34" charset="-128"/>
              </a:defRPr>
            </a:lvl5pPr>
            <a:lvl6pPr marL="25146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6pPr>
            <a:lvl7pPr marL="29718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7pPr>
            <a:lvl8pPr marL="34290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8pPr>
            <a:lvl9pPr marL="3886200" indent="-228600" defTabSz="814388" eaLnBrk="0" fontAlgn="base" hangingPunct="0">
              <a:spcBef>
                <a:spcPct val="0"/>
              </a:spcBef>
              <a:spcAft>
                <a:spcPct val="0"/>
              </a:spcAft>
              <a:defRPr sz="1600">
                <a:solidFill>
                  <a:schemeClr val="tx1"/>
                </a:solidFill>
                <a:latin typeface="Calibri" pitchFamily="34" charset="0"/>
                <a:ea typeface="MS PGothic" pitchFamily="34" charset="-128"/>
              </a:defRPr>
            </a:lvl9pPr>
          </a:lstStyle>
          <a:p>
            <a:pPr eaLnBrk="1" hangingPunct="1">
              <a:spcBef>
                <a:spcPct val="20000"/>
              </a:spcBef>
              <a:buFont typeface="Arial" charset="0"/>
              <a:buNone/>
            </a:pPr>
            <a:r>
              <a:rPr lang="en-US" altLang="en-US" sz="3400">
                <a:solidFill>
                  <a:schemeClr val="bg1"/>
                </a:solidFill>
                <a:latin typeface="Arial" charset="0"/>
              </a:rPr>
              <a:t>How the BC Energy Step Code Works (Part 9)</a:t>
            </a:r>
            <a:endParaRPr lang="en-CA" altLang="en-US" sz="3400" dirty="0">
              <a:solidFill>
                <a:schemeClr val="bg1"/>
              </a:solidFill>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3116</TotalTime>
  <Words>1720</Words>
  <Application>Microsoft Office PowerPoint</Application>
  <PresentationFormat>Custom</PresentationFormat>
  <Paragraphs>200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MS PGothic</vt:lpstr>
      <vt:lpstr>MS PGothic</vt:lpstr>
      <vt:lpstr>Arial</vt:lpstr>
      <vt:lpstr>Calibri</vt:lpstr>
      <vt:lpstr>Mangal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Richmond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Nishi,Kristina</dc:creator>
  <cp:lastModifiedBy>Andersson, Dale OHCS:EX</cp:lastModifiedBy>
  <cp:revision>172</cp:revision>
  <cp:lastPrinted>2017-04-24T05:54:58Z</cp:lastPrinted>
  <dcterms:created xsi:type="dcterms:W3CDTF">2017-01-10T00:08:00Z</dcterms:created>
  <dcterms:modified xsi:type="dcterms:W3CDTF">2019-08-27T22:04:53Z</dcterms:modified>
</cp:coreProperties>
</file>